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69"/>
  </p:notesMasterIdLst>
  <p:handoutMasterIdLst>
    <p:handoutMasterId r:id="rId70"/>
  </p:handoutMasterIdLst>
  <p:sldIdLst>
    <p:sldId id="256" r:id="rId2"/>
    <p:sldId id="451" r:id="rId3"/>
    <p:sldId id="291" r:id="rId4"/>
    <p:sldId id="487" r:id="rId5"/>
    <p:sldId id="447" r:id="rId6"/>
    <p:sldId id="456" r:id="rId7"/>
    <p:sldId id="457" r:id="rId8"/>
    <p:sldId id="485" r:id="rId9"/>
    <p:sldId id="519" r:id="rId10"/>
    <p:sldId id="520" r:id="rId11"/>
    <p:sldId id="521" r:id="rId12"/>
    <p:sldId id="523" r:id="rId13"/>
    <p:sldId id="448" r:id="rId14"/>
    <p:sldId id="458" r:id="rId15"/>
    <p:sldId id="441" r:id="rId16"/>
    <p:sldId id="490" r:id="rId17"/>
    <p:sldId id="442" r:id="rId18"/>
    <p:sldId id="443" r:id="rId19"/>
    <p:sldId id="491" r:id="rId20"/>
    <p:sldId id="486" r:id="rId21"/>
    <p:sldId id="459" r:id="rId22"/>
    <p:sldId id="387" r:id="rId23"/>
    <p:sldId id="460" r:id="rId24"/>
    <p:sldId id="385" r:id="rId25"/>
    <p:sldId id="462" r:id="rId26"/>
    <p:sldId id="466" r:id="rId27"/>
    <p:sldId id="467" r:id="rId28"/>
    <p:sldId id="468" r:id="rId29"/>
    <p:sldId id="469" r:id="rId30"/>
    <p:sldId id="471" r:id="rId31"/>
    <p:sldId id="472" r:id="rId32"/>
    <p:sldId id="494" r:id="rId33"/>
    <p:sldId id="495" r:id="rId34"/>
    <p:sldId id="474" r:id="rId35"/>
    <p:sldId id="497" r:id="rId36"/>
    <p:sldId id="513" r:id="rId37"/>
    <p:sldId id="498" r:id="rId38"/>
    <p:sldId id="408" r:id="rId39"/>
    <p:sldId id="409" r:id="rId40"/>
    <p:sldId id="475" r:id="rId41"/>
    <p:sldId id="476" r:id="rId42"/>
    <p:sldId id="477" r:id="rId43"/>
    <p:sldId id="386" r:id="rId44"/>
    <p:sldId id="499" r:id="rId45"/>
    <p:sldId id="388" r:id="rId46"/>
    <p:sldId id="390" r:id="rId47"/>
    <p:sldId id="391" r:id="rId48"/>
    <p:sldId id="392" r:id="rId49"/>
    <p:sldId id="393" r:id="rId50"/>
    <p:sldId id="399" r:id="rId51"/>
    <p:sldId id="508" r:id="rId52"/>
    <p:sldId id="510" r:id="rId53"/>
    <p:sldId id="511" r:id="rId54"/>
    <p:sldId id="482" r:id="rId55"/>
    <p:sldId id="501" r:id="rId56"/>
    <p:sldId id="502" r:id="rId57"/>
    <p:sldId id="505" r:id="rId58"/>
    <p:sldId id="507" r:id="rId59"/>
    <p:sldId id="506" r:id="rId60"/>
    <p:sldId id="512" r:id="rId61"/>
    <p:sldId id="518" r:id="rId62"/>
    <p:sldId id="517" r:id="rId63"/>
    <p:sldId id="515" r:id="rId64"/>
    <p:sldId id="516" r:id="rId65"/>
    <p:sldId id="496" r:id="rId66"/>
    <p:sldId id="522" r:id="rId67"/>
    <p:sldId id="478" r:id="rId6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0" autoAdjust="0"/>
    <p:restoredTop sz="86522" autoAdjust="0"/>
  </p:normalViewPr>
  <p:slideViewPr>
    <p:cSldViewPr>
      <p:cViewPr varScale="1">
        <p:scale>
          <a:sx n="117" d="100"/>
          <a:sy n="117" d="100"/>
        </p:scale>
        <p:origin x="-122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08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handoutMaster" Target="handoutMasters/handout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kumimoji="1"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kumimoji="1" sz="1200"/>
            </a:lvl1pPr>
          </a:lstStyle>
          <a:p>
            <a:pPr>
              <a:defRPr/>
            </a:pPr>
            <a:fld id="{70F8230B-1065-8248-B239-A41024D841FB}" type="datetimeFigureOut">
              <a:rPr lang="zh-CN" altLang="en-US"/>
              <a:pPr>
                <a:defRPr/>
              </a:pPr>
              <a:t>15/9/22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kumimoji="1"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kumimoji="1" sz="1200"/>
            </a:lvl1pPr>
          </a:lstStyle>
          <a:p>
            <a:pPr>
              <a:defRPr/>
            </a:pPr>
            <a:fld id="{096CE7F8-3989-D54A-A762-129EDA02B0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5308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367A27C-82F4-1D4D-AA9E-50868FCC4787}" type="datetimeFigureOut">
              <a:rPr lang="zh-CN" altLang="en-US"/>
              <a:pPr>
                <a:defRPr/>
              </a:pPr>
              <a:t>15/9/22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D941BF7-9732-D947-BD0A-183368AF7D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99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宋体" charset="0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Calibri" charset="0"/>
              <a:ea typeface="宋体" charset="0"/>
            </a:endParaRPr>
          </a:p>
        </p:txBody>
      </p:sp>
      <p:sp>
        <p:nvSpPr>
          <p:cNvPr id="16387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6E964BD0-0AA6-7C45-BA20-B15BB5406772}" type="slidenum">
              <a:rPr kumimoji="0" lang="zh-CN" altLang="en-US" sz="1200"/>
              <a:pPr/>
              <a:t>1</a:t>
            </a:fld>
            <a:endParaRPr kumimoji="0" lang="zh-CN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34819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457A82A1-60D9-7F43-AADC-16BF3082B191}" type="slidenum">
              <a:rPr kumimoji="0" lang="zh-CN" altLang="en-US" sz="1200"/>
              <a:pPr/>
              <a:t>37</a:t>
            </a:fld>
            <a:endParaRPr kumimoji="0" lang="zh-CN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30723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CD08597C-AFE1-904E-8E77-AC346F7BA384}" type="slidenum">
              <a:rPr kumimoji="0" lang="zh-CN" altLang="en-US" sz="1200"/>
              <a:pPr/>
              <a:t>38</a:t>
            </a:fld>
            <a:endParaRPr kumimoji="0" lang="zh-CN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3277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1D1A6E28-E2B6-DE4E-B5BE-B7C6EE3F8DCD}" type="slidenum">
              <a:rPr kumimoji="0" lang="zh-CN" altLang="en-US" sz="1200"/>
              <a:pPr/>
              <a:t>39</a:t>
            </a:fld>
            <a:endParaRPr kumimoji="0" lang="zh-CN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3277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1D1A6E28-E2B6-DE4E-B5BE-B7C6EE3F8DCD}" type="slidenum">
              <a:rPr kumimoji="0" lang="zh-CN" altLang="en-US" sz="1200"/>
              <a:pPr/>
              <a:t>40</a:t>
            </a:fld>
            <a:endParaRPr kumimoji="0" lang="zh-CN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3277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1D1A6E28-E2B6-DE4E-B5BE-B7C6EE3F8DCD}" type="slidenum">
              <a:rPr kumimoji="0" lang="zh-CN" altLang="en-US" sz="1200"/>
              <a:pPr/>
              <a:t>41</a:t>
            </a:fld>
            <a:endParaRPr kumimoji="0"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6349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5200799C-0AB4-CB44-8A36-E2A97366E5BB}" type="slidenum">
              <a:rPr kumimoji="0" lang="zh-CN" altLang="en-US" sz="1200"/>
              <a:pPr/>
              <a:t>25</a:t>
            </a:fld>
            <a:endParaRPr kumimoji="0"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68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71683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8C023E58-01E8-0249-84DC-3D16D27182B9}" type="slidenum">
              <a:rPr kumimoji="0" lang="zh-CN" altLang="en-US" sz="1200"/>
              <a:pPr/>
              <a:t>26</a:t>
            </a:fld>
            <a:endParaRPr kumimoji="0"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73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7373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3F3099DC-54AA-6043-8B4C-11B0B5AF5884}" type="slidenum">
              <a:rPr kumimoji="0" lang="zh-CN" altLang="en-US" sz="1200"/>
              <a:pPr/>
              <a:t>27</a:t>
            </a:fld>
            <a:endParaRPr kumimoji="0" lang="zh-CN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7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75779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1F08A3E2-2E05-AE4C-97B9-D6A58FB4C7E9}" type="slidenum">
              <a:rPr kumimoji="0" lang="zh-CN" altLang="en-US" sz="1200"/>
              <a:pPr/>
              <a:t>28</a:t>
            </a:fld>
            <a:endParaRPr kumimoji="0" lang="zh-CN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782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77827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D7B52406-34B5-6941-AFFB-2DFBC103E293}" type="slidenum">
              <a:rPr kumimoji="0" lang="zh-CN" altLang="en-US" sz="1200"/>
              <a:pPr/>
              <a:t>29</a:t>
            </a:fld>
            <a:endParaRPr kumimoji="0" lang="zh-CN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294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82947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F1883ED5-325B-E748-90B2-48B1A01D3665}" type="slidenum">
              <a:rPr kumimoji="0" lang="zh-CN" altLang="en-US" sz="1200"/>
              <a:pPr/>
              <a:t>31</a:t>
            </a:fld>
            <a:endParaRPr kumimoji="0" lang="zh-CN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294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82947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F1883ED5-325B-E748-90B2-48B1A01D3665}" type="slidenum">
              <a:rPr kumimoji="0" lang="zh-CN" altLang="en-US" sz="1200"/>
              <a:pPr/>
              <a:t>33</a:t>
            </a:fld>
            <a:endParaRPr kumimoji="0" lang="zh-CN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34819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457A82A1-60D9-7F43-AADC-16BF3082B191}" type="slidenum">
              <a:rPr kumimoji="0" lang="zh-CN" altLang="en-US" sz="1200"/>
              <a:pPr/>
              <a:t>35</a:t>
            </a:fld>
            <a:endParaRPr kumimoji="0"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C18A67-C496-D648-B9C4-A462AAAFF66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9912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0047A2-2AD5-BD4F-9F3B-D737603B0A5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247192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0047A2-2AD5-BD4F-9F3B-D737603B0A5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721566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809D9-E9A3-2941-B4B6-4613DE527C8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9406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0339C-9000-224A-B614-8AAAF51DB24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9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0047A2-2AD5-BD4F-9F3B-D737603B0A5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564915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E8CAC4-CF67-E248-979C-CA9C5153EF5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6003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0A6A97-5222-3B44-993E-EA443436605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16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85315A-1CAF-424D-8F71-2C2835AA5C1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968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52A1FB-9CF7-7641-A81A-AD4CD2DF1E4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9953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08213-0BA9-CD4D-9ABE-D5BABCBBD24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060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C0047A2-2AD5-BD4F-9F3B-D737603B0A5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719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ckserver.codeplex.com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5"/>
          <p:cNvSpPr txBox="1">
            <a:spLocks noChangeArrowheads="1"/>
          </p:cNvSpPr>
          <p:nvPr/>
        </p:nvSpPr>
        <p:spPr bwMode="auto">
          <a:xfrm>
            <a:off x="899592" y="2420938"/>
            <a:ext cx="7200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zh-CN" altLang="en-US" sz="4000" b="1" dirty="0" smtClean="0">
                <a:latin typeface="微软雅黑"/>
                <a:ea typeface="微软雅黑"/>
                <a:cs typeface="微软雅黑"/>
              </a:rPr>
              <a:t>互联网研发和质量保障实践</a:t>
            </a:r>
            <a:endParaRPr kumimoji="0" lang="en-US" altLang="zh-CN" sz="4000" b="1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5363" name="文本框 1"/>
          <p:cNvSpPr txBox="1">
            <a:spLocks noChangeArrowheads="1"/>
          </p:cNvSpPr>
          <p:nvPr/>
        </p:nvSpPr>
        <p:spPr bwMode="auto">
          <a:xfrm>
            <a:off x="827584" y="5445224"/>
            <a:ext cx="7416824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dirty="0" smtClean="0">
                <a:latin typeface="微软雅黑" charset="0"/>
                <a:ea typeface="微软雅黑" charset="0"/>
                <a:cs typeface="微软雅黑" charset="0"/>
              </a:rPr>
              <a:t>Ricky</a:t>
            </a: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dirty="0" smtClean="0">
                <a:latin typeface="微软雅黑" charset="0"/>
                <a:ea typeface="微软雅黑" charset="0"/>
                <a:cs typeface="微软雅黑" charset="0"/>
              </a:rPr>
              <a:t>Qiu</a:t>
            </a:r>
            <a:endParaRPr lang="en-US" altLang="zh-CN" dirty="0">
              <a:latin typeface="微软雅黑" charset="0"/>
              <a:ea typeface="微软雅黑" charset="0"/>
              <a:cs typeface="微软雅黑" charset="0"/>
            </a:endParaRPr>
          </a:p>
          <a:p>
            <a:pPr algn="r">
              <a:lnSpc>
                <a:spcPct val="120000"/>
              </a:lnSpc>
            </a:pPr>
            <a:r>
              <a:rPr lang="en-US" altLang="zh-CN" sz="1800" dirty="0" smtClean="0"/>
              <a:t>3007349@qq.com</a:t>
            </a:r>
            <a:endParaRPr lang="zh-CN" altLang="en-US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395536" y="836712"/>
            <a:ext cx="8280400" cy="2871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zh-CN" altLang="en-US" sz="2800" dirty="0">
                <a:latin typeface="微软雅黑"/>
                <a:ea typeface="微软雅黑"/>
                <a:cs typeface="微软雅黑"/>
              </a:rPr>
              <a:t>支持业务 </a:t>
            </a:r>
            <a:r>
              <a:rPr lang="en-US" altLang="zh-CN" sz="2800" dirty="0" err="1">
                <a:latin typeface="微软雅黑"/>
                <a:ea typeface="微软雅黑"/>
                <a:cs typeface="微软雅黑"/>
              </a:rPr>
              <a:t>vs</a:t>
            </a:r>
            <a:r>
              <a:rPr lang="zh-CN" altLang="en-US" sz="2800" dirty="0">
                <a:latin typeface="微软雅黑"/>
                <a:ea typeface="微软雅黑"/>
                <a:cs typeface="微软雅黑"/>
              </a:rPr>
              <a:t> 技术追求</a:t>
            </a: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？</a:t>
            </a:r>
            <a:endParaRPr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endParaRPr lang="en-US" altLang="zh-CN" sz="2800" dirty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来看些例子：</a:t>
            </a:r>
            <a:endParaRPr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endParaRPr lang="en-US" altLang="zh-CN" sz="2800" dirty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埋头做事，也抬头看路。</a:t>
            </a:r>
            <a:endParaRPr lang="en-US" altLang="zh-CN" sz="2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10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34798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395536" y="836712"/>
            <a:ext cx="8280400" cy="5081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分工，角色和协作</a:t>
            </a:r>
            <a:r>
              <a:rPr lang="zh-CN" altLang="zh-CN" sz="2800" dirty="0">
                <a:latin typeface="微软雅黑"/>
                <a:ea typeface="微软雅黑"/>
                <a:cs typeface="微软雅黑"/>
              </a:rPr>
              <a:t>：</a:t>
            </a:r>
            <a:endParaRPr lang="en-US" altLang="zh-CN" sz="2800" dirty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产品</a:t>
            </a:r>
            <a:r>
              <a:rPr lang="zh-CN" altLang="zh-CN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开发，运营，市场，客服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开发</a:t>
            </a:r>
            <a:r>
              <a:rPr lang="zh-CN" altLang="zh-CN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测试，运维，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SCM, 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产品，客服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测试</a:t>
            </a:r>
            <a:r>
              <a:rPr lang="zh-CN" altLang="zh-CN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开发，运维，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SCM, 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产品，客服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运营</a:t>
            </a:r>
            <a:r>
              <a:rPr lang="zh-CN" altLang="zh-CN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产品，市场，客服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运维</a:t>
            </a:r>
            <a:r>
              <a:rPr lang="zh-CN" altLang="zh-CN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开发，测试，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SCM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，客服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endParaRPr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endParaRPr lang="en-US" altLang="zh-CN" sz="2800" dirty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endParaRPr lang="en-US" altLang="zh-CN" sz="28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11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378924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395536" y="1268760"/>
            <a:ext cx="8280400" cy="256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客户为先和价值导向</a:t>
            </a:r>
            <a:endParaRPr lang="en-US" altLang="zh-CN" sz="2800" dirty="0">
              <a:latin typeface="微软雅黑"/>
              <a:ea typeface="微软雅黑"/>
              <a:cs typeface="微软雅黑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多考虑一点，多做一点</a:t>
            </a:r>
            <a:endParaRPr lang="en-US" altLang="zh-CN" sz="2800" dirty="0">
              <a:latin typeface="微软雅黑"/>
              <a:ea typeface="微软雅黑"/>
              <a:cs typeface="微软雅黑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重度用户</a:t>
            </a:r>
            <a:r>
              <a:rPr lang="en-US" altLang="zh-CN" sz="2800" dirty="0" smtClean="0">
                <a:latin typeface="微软雅黑"/>
                <a:ea typeface="微软雅黑"/>
                <a:cs typeface="微软雅黑"/>
              </a:rPr>
              <a:t>&amp;</a:t>
            </a: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客服：在腾讯的深刻体会</a:t>
            </a:r>
            <a:endParaRPr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endParaRPr lang="en-US" altLang="zh-CN" sz="28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12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338940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-36512" y="2349500"/>
            <a:ext cx="9180512" cy="105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CN" sz="4400" dirty="0" smtClean="0">
                <a:latin typeface="微软雅黑"/>
                <a:ea typeface="微软雅黑"/>
                <a:cs typeface="微软雅黑"/>
              </a:rPr>
              <a:t>2.</a:t>
            </a:r>
            <a:r>
              <a:rPr lang="zh-CN" altLang="en-US" sz="4400" dirty="0" smtClean="0">
                <a:latin typeface="微软雅黑"/>
                <a:ea typeface="微软雅黑"/>
                <a:cs typeface="微软雅黑"/>
              </a:rPr>
              <a:t> 质量管理，而不只是测试</a:t>
            </a:r>
            <a:endParaRPr lang="en-US" altLang="zh-CN" sz="4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13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96877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我们的开发做自测吗？怎么做的？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如何保证做出来是产品经理想要的？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如何保证做出来是设计师想要的？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如何保证做出来是用户想要的？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809D9-E9A3-2941-B4B6-4613DE527C86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094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pPr algn="l"/>
            <a:r>
              <a:rPr kumimoji="1" lang="zh-CN" altLang="en-US" sz="4000" dirty="0" smtClean="0">
                <a:latin typeface="微软雅黑"/>
                <a:ea typeface="微软雅黑"/>
                <a:cs typeface="微软雅黑"/>
              </a:rPr>
              <a:t>开发自测</a:t>
            </a:r>
            <a:endParaRPr kumimoji="1" lang="zh-CN" altLang="en-US" sz="4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809D9-E9A3-2941-B4B6-4613DE527C86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主要功能自测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单元测试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接口自动化测试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全自测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5277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pPr algn="l"/>
            <a:r>
              <a:rPr kumimoji="1" lang="zh-CN" altLang="en-US" sz="4000" dirty="0" smtClean="0">
                <a:latin typeface="微软雅黑"/>
                <a:ea typeface="微软雅黑"/>
                <a:cs typeface="微软雅黑"/>
              </a:rPr>
              <a:t>开发自测</a:t>
            </a:r>
            <a:r>
              <a:rPr kumimoji="1" lang="en-US" altLang="zh-CN" sz="4000" dirty="0" smtClean="0">
                <a:latin typeface="微软雅黑"/>
                <a:ea typeface="微软雅黑"/>
                <a:cs typeface="微软雅黑"/>
              </a:rPr>
              <a:t>-</a:t>
            </a:r>
            <a:r>
              <a:rPr kumimoji="1" lang="zh-CN" altLang="en-US" sz="4000" dirty="0" smtClean="0">
                <a:latin typeface="微软雅黑"/>
                <a:ea typeface="微软雅黑"/>
                <a:cs typeface="微软雅黑"/>
              </a:rPr>
              <a:t>手工测试</a:t>
            </a:r>
            <a:endParaRPr kumimoji="1" lang="zh-CN" altLang="en-US" sz="40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内容占位符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77" b="-9277"/>
          <a:stretch>
            <a:fillRect/>
          </a:stretch>
        </p:blipFill>
        <p:spPr bwMode="auto">
          <a:xfrm>
            <a:off x="467544" y="1096145"/>
            <a:ext cx="6275040" cy="312494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809D9-E9A3-2941-B4B6-4613DE527C86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940" y="2744301"/>
            <a:ext cx="5270500" cy="3709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029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设计走查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809D9-E9A3-2941-B4B6-4613DE527C86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96752"/>
            <a:ext cx="6552728" cy="5256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67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sz="4000" dirty="0" smtClean="0">
                <a:latin typeface="微软雅黑"/>
                <a:ea typeface="微软雅黑"/>
                <a:cs typeface="微软雅黑"/>
              </a:rPr>
              <a:t>产品走查</a:t>
            </a:r>
            <a:endParaRPr kumimoji="1" lang="zh-CN" altLang="en-US" sz="40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rcRect t="2551" b="2551"/>
          <a:stretch>
            <a:fillRect/>
          </a:stretch>
        </p:blipFill>
        <p:spPr/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809D9-E9A3-2941-B4B6-4613DE527C86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622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5472608" cy="576064"/>
          </a:xfrm>
        </p:spPr>
        <p:txBody>
          <a:bodyPr>
            <a:normAutofit fontScale="90000"/>
          </a:bodyPr>
          <a:lstStyle/>
          <a:p>
            <a:pPr algn="l"/>
            <a:r>
              <a:rPr kumimoji="1" lang="zh-CN" altLang="en-US" sz="3200" dirty="0" smtClean="0">
                <a:latin typeface="微软雅黑"/>
                <a:ea typeface="微软雅黑"/>
                <a:cs typeface="微软雅黑"/>
              </a:rPr>
              <a:t>测试用例：传统方式</a:t>
            </a:r>
            <a:r>
              <a:rPr kumimoji="1" lang="en-US" altLang="zh-CN" sz="3200" dirty="0" smtClean="0">
                <a:latin typeface="微软雅黑"/>
                <a:ea typeface="微软雅黑"/>
                <a:cs typeface="微软雅黑"/>
              </a:rPr>
              <a:t>&amp;</a:t>
            </a:r>
            <a:r>
              <a:rPr kumimoji="1" lang="en-US" altLang="zh-CN" sz="3200" dirty="0" err="1" smtClean="0">
                <a:latin typeface="微软雅黑"/>
                <a:ea typeface="微软雅黑"/>
                <a:cs typeface="微软雅黑"/>
              </a:rPr>
              <a:t>Xmind</a:t>
            </a:r>
            <a:endParaRPr kumimoji="1" lang="zh-CN" altLang="en-US" sz="3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809D9-E9A3-2941-B4B6-4613DE527C86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36712"/>
            <a:ext cx="7200800" cy="48965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683568" y="5877272"/>
            <a:ext cx="7272808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32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思考：少做了什么？牺牲掉什么？核心价值还在不在？</a:t>
            </a:r>
            <a:endParaRPr kumimoji="1" lang="zh-CN" altLang="en-US" sz="32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1561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1256" y="1700808"/>
            <a:ext cx="7283152" cy="4425355"/>
          </a:xfrm>
        </p:spPr>
        <p:txBody>
          <a:bodyPr/>
          <a:lstStyle/>
          <a:p>
            <a:pPr marL="457200" lvl="1" indent="0">
              <a:lnSpc>
                <a:spcPct val="150000"/>
              </a:lnSpc>
              <a:buNone/>
            </a:pPr>
            <a:r>
              <a:rPr kumimoji="1" lang="zh-CN" altLang="en-US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他山之石，只为参考和启发</a:t>
            </a:r>
            <a:endParaRPr kumimoji="1" lang="en-US" altLang="zh-CN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一个参与者和近距离旁观者的看法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不一定对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不一定适合我们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809D9-E9A3-2941-B4B6-4613DE527C86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0213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0"/>
            <a:ext cx="7056784" cy="764704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3200" dirty="0" smtClean="0">
                <a:latin typeface="微软雅黑"/>
                <a:ea typeface="微软雅黑"/>
                <a:cs typeface="微软雅黑"/>
              </a:rPr>
              <a:t>测试进度报告</a:t>
            </a:r>
            <a:endParaRPr kumimoji="1" lang="zh-CN" altLang="en-US" sz="3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809D9-E9A3-2941-B4B6-4613DE527C86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36712"/>
            <a:ext cx="6840760" cy="46805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611560" y="5805264"/>
            <a:ext cx="7704856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2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思考：数据自动集成的方式</a:t>
            </a:r>
            <a:r>
              <a:rPr kumimoji="1" lang="zh-CN" altLang="zh-CN" sz="2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？</a:t>
            </a:r>
            <a:r>
              <a:rPr kumimoji="1" lang="zh-CN" altLang="en-US" sz="2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    神</a:t>
            </a:r>
            <a:r>
              <a:rPr kumimoji="1" lang="en-US" altLang="zh-CN" sz="2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&gt;</a:t>
            </a:r>
            <a:r>
              <a:rPr kumimoji="1" lang="zh-CN" altLang="en-US" sz="24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形！</a:t>
            </a:r>
            <a:endParaRPr kumimoji="1" lang="zh-CN" altLang="en-US" sz="2400" dirty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4399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开发：自测</a:t>
            </a:r>
            <a:endParaRPr kumimoji="1"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设计：走查</a:t>
            </a:r>
            <a:endParaRPr kumimoji="1"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产品：走查</a:t>
            </a:r>
            <a:endParaRPr kumimoji="1"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测试：测试，进度报告</a:t>
            </a:r>
            <a:endParaRPr kumimoji="1"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业务方：预发布验证</a:t>
            </a:r>
            <a:endParaRPr kumimoji="1"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2800" dirty="0" smtClean="0">
                <a:latin typeface="微软雅黑"/>
                <a:ea typeface="微软雅黑"/>
                <a:cs typeface="微软雅黑"/>
              </a:rPr>
              <a:t>…</a:t>
            </a:r>
          </a:p>
          <a:p>
            <a:endParaRPr kumimoji="1"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质量</a:t>
            </a:r>
            <a:r>
              <a:rPr kumimoji="1" lang="en-US" altLang="zh-CN" sz="2800" dirty="0" smtClean="0">
                <a:latin typeface="微软雅黑"/>
                <a:ea typeface="微软雅黑"/>
                <a:cs typeface="微软雅黑"/>
              </a:rPr>
              <a:t>@All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809D9-E9A3-2941-B4B6-4613DE527C86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8162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395536" y="1124744"/>
            <a:ext cx="8280400" cy="449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一些思考：</a:t>
            </a:r>
            <a:endParaRPr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测试做不了质量的孤胆英雄，</a:t>
            </a:r>
            <a:r>
              <a:rPr lang="en-US" altLang="zh-CN" sz="28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share</a:t>
            </a:r>
            <a:r>
              <a:rPr lang="zh-CN" altLang="en-US" sz="28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8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the goal, share the responsibility!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测试要尽可能多的找出</a:t>
            </a:r>
            <a:r>
              <a:rPr lang="en-US" altLang="zh-CN" sz="28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bug</a:t>
            </a:r>
            <a:r>
              <a:rPr lang="zh-CN" altLang="en-US" sz="28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，但是希望发现越来越少“显而易见”的</a:t>
            </a:r>
            <a:r>
              <a:rPr lang="en-US" altLang="zh-CN" sz="28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bug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dirty="0" smtClean="0">
                <a:solidFill>
                  <a:srgbClr val="3366FF"/>
                </a:solidFill>
                <a:latin typeface="微软雅黑"/>
                <a:ea typeface="微软雅黑"/>
                <a:cs typeface="微软雅黑"/>
              </a:rPr>
              <a:t>狭义的测试只是整个产品质量保证活动中很小的一部分</a:t>
            </a:r>
            <a:endParaRPr lang="en-US" altLang="zh-CN" sz="2800" dirty="0" smtClean="0">
              <a:solidFill>
                <a:srgbClr val="3366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22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99261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-36512" y="2349500"/>
            <a:ext cx="9180512" cy="105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zh-CN" altLang="zh-CN" sz="4400" dirty="0">
                <a:latin typeface="微软雅黑"/>
                <a:ea typeface="微软雅黑"/>
                <a:cs typeface="微软雅黑"/>
              </a:rPr>
              <a:t>3</a:t>
            </a:r>
            <a:r>
              <a:rPr lang="en-US" altLang="zh-CN" sz="4400" dirty="0" smtClean="0">
                <a:latin typeface="微软雅黑"/>
                <a:ea typeface="微软雅黑"/>
                <a:cs typeface="微软雅黑"/>
              </a:rPr>
              <a:t>.</a:t>
            </a:r>
            <a:r>
              <a:rPr lang="zh-CN" altLang="en-US" sz="4400" dirty="0" smtClean="0">
                <a:latin typeface="微软雅黑"/>
                <a:ea typeface="微软雅黑"/>
                <a:cs typeface="微软雅黑"/>
              </a:rPr>
              <a:t> 为痛点而专项</a:t>
            </a:r>
            <a:endParaRPr lang="en-US" altLang="zh-CN" sz="4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23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350574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395536" y="980728"/>
            <a:ext cx="8280400" cy="4406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457200" lvl="1" indent="0">
              <a:lnSpc>
                <a:spcPct val="150000"/>
              </a:lnSpc>
            </a:pP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我们产品在质量方面的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痛点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是什么</a:t>
            </a:r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功能方面缺陷比较多，线上用户遇到？</a:t>
            </a:r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性能不够好，网站或者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app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经常反应比较慢？</a:t>
            </a:r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App 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闪退比较多？</a:t>
            </a:r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我们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App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和部分机型兼容不好？</a:t>
            </a:r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有用户投诉我们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App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比较消耗流量？</a:t>
            </a:r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有用户投诉我们</a:t>
            </a: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App</a:t>
            </a:r>
            <a:r>
              <a:rPr lang="zh-CN" altLang="en-US" sz="2000" dirty="0" smtClean="0">
                <a:latin typeface="微软雅黑" charset="0"/>
                <a:ea typeface="微软雅黑" charset="0"/>
                <a:cs typeface="微软雅黑" charset="0"/>
              </a:rPr>
              <a:t>费电？</a:t>
            </a:r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zh-CN" sz="2000" dirty="0" smtClean="0">
                <a:latin typeface="微软雅黑" charset="0"/>
                <a:ea typeface="微软雅黑" charset="0"/>
                <a:cs typeface="微软雅黑" charset="0"/>
              </a:rPr>
              <a:t>…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endParaRPr lang="en-US" altLang="zh-CN" sz="2000" dirty="0" smtClean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24</a:t>
            </a:fld>
            <a:endParaRPr kumimoji="0"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7141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文本框 6"/>
          <p:cNvSpPr txBox="1">
            <a:spLocks noChangeArrowheads="1"/>
          </p:cNvSpPr>
          <p:nvPr/>
        </p:nvSpPr>
        <p:spPr bwMode="auto">
          <a:xfrm>
            <a:off x="1187624" y="1700808"/>
            <a:ext cx="6984826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en-US" altLang="zh-CN" sz="2800" b="1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Crash</a:t>
            </a:r>
            <a:r>
              <a:rPr lang="zh-CN" altLang="en-US" sz="2800" b="1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800" b="1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rate</a:t>
            </a:r>
            <a:r>
              <a:rPr lang="zh-CN" altLang="en-US" sz="2800" b="1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， </a:t>
            </a:r>
            <a:r>
              <a:rPr lang="zh-CN" altLang="zh-CN" sz="2800" b="1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0</a:t>
            </a:r>
            <a:r>
              <a:rPr lang="en-US" altLang="zh-CN" sz="2800" b="1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.1%</a:t>
            </a:r>
            <a:r>
              <a:rPr lang="zh-CN" altLang="en-US" sz="2800" b="1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的挑战</a:t>
            </a:r>
            <a:endParaRPr lang="en-US" altLang="zh-CN" sz="2800" b="1" dirty="0" smtClean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457200" indent="-457200">
              <a:buFontTx/>
              <a:buChar char="-"/>
            </a:pPr>
            <a:r>
              <a:rPr lang="zh-CN" altLang="en-US" sz="28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目标的意义</a:t>
            </a:r>
            <a:endParaRPr lang="en-US" altLang="zh-CN" sz="2800" dirty="0" smtClean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457200" indent="-457200">
              <a:buFontTx/>
              <a:buChar char="-"/>
            </a:pPr>
            <a:r>
              <a:rPr lang="zh-CN" altLang="en-US" sz="28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如何来做？</a:t>
            </a:r>
            <a:endParaRPr lang="en-US" altLang="zh-CN" sz="2800" dirty="0" smtClean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457200" indent="-457200">
              <a:buFontTx/>
              <a:buChar char="-"/>
            </a:pPr>
            <a:r>
              <a:rPr lang="zh-CN" altLang="en-US" sz="28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额外的价值</a:t>
            </a:r>
            <a:endParaRPr lang="en-US" altLang="zh-CN" sz="2800" dirty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800" dirty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endParaRPr lang="zh-CN" altLang="en-US" sz="2800" dirty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2467" name="幻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CB2C9FA7-999F-604C-9936-90EFE755BD1B}" type="slidenum">
              <a:rPr kumimoji="0" lang="en-US" altLang="zh-CN" sz="1400"/>
              <a:pPr/>
              <a:t>25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205449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052513"/>
            <a:ext cx="824388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文本框 6"/>
          <p:cNvSpPr txBox="1">
            <a:spLocks noChangeArrowheads="1"/>
          </p:cNvSpPr>
          <p:nvPr/>
        </p:nvSpPr>
        <p:spPr bwMode="auto">
          <a:xfrm>
            <a:off x="395288" y="292100"/>
            <a:ext cx="7632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内存问题</a:t>
            </a:r>
            <a:r>
              <a:rPr kumimoji="0" lang="en-US" altLang="zh-CN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-</a:t>
            </a:r>
            <a:r>
              <a:rPr kumimoji="0" lang="zh-CN" altLang="en-US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找出较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大的对象</a:t>
            </a:r>
            <a:endParaRPr kumimoji="0" lang="en-US" altLang="zh-TW" sz="2000" dirty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0660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97F01E7A-4F6E-4848-9D11-41953939964C}" type="slidenum">
              <a:rPr kumimoji="0" lang="en-US" altLang="zh-CN" sz="1400"/>
              <a:pPr/>
              <a:t>26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402732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268413"/>
            <a:ext cx="8316912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7BBEB900-D2B6-1740-BDC0-B26E9601CF72}" type="slidenum">
              <a:rPr kumimoji="0" lang="en-US" altLang="zh-CN" sz="1400"/>
              <a:pPr/>
              <a:t>27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9307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916113"/>
            <a:ext cx="828675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5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96975"/>
            <a:ext cx="63341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文本框 6"/>
          <p:cNvSpPr txBox="1">
            <a:spLocks noChangeArrowheads="1"/>
          </p:cNvSpPr>
          <p:nvPr/>
        </p:nvSpPr>
        <p:spPr bwMode="auto">
          <a:xfrm>
            <a:off x="395288" y="292100"/>
            <a:ext cx="7632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en-US" altLang="zh-CN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Dump</a:t>
            </a:r>
            <a:r>
              <a:rPr kumimoji="0"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出内存并转换格式，内存消耗较大的图片</a:t>
            </a:r>
            <a:endParaRPr kumimoji="0" lang="en-US" altLang="zh-TW" sz="2000" dirty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4757" name="幻灯片编号占位符 6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64CEFC48-5FAF-8744-B1AD-B799DA7E1D5C}" type="slidenum">
              <a:rPr kumimoji="0" lang="en-US" altLang="zh-CN" sz="1400"/>
              <a:pPr/>
              <a:t>28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311835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文本框 6"/>
          <p:cNvSpPr txBox="1">
            <a:spLocks noChangeArrowheads="1"/>
          </p:cNvSpPr>
          <p:nvPr/>
        </p:nvSpPr>
        <p:spPr bwMode="auto">
          <a:xfrm>
            <a:off x="395288" y="292100"/>
            <a:ext cx="7632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en-US" altLang="zh-CN" sz="200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iOS</a:t>
            </a:r>
            <a:r>
              <a:rPr kumimoji="0" lang="zh-CN" altLang="en-US" sz="200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的实践，基于</a:t>
            </a:r>
            <a:r>
              <a:rPr kumimoji="0" lang="en-US" altLang="zh-CN" sz="200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Xcode</a:t>
            </a:r>
            <a:r>
              <a:rPr kumimoji="0" lang="zh-CN" altLang="en-US" sz="200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的分析工具</a:t>
            </a:r>
            <a:endParaRPr kumimoji="0" lang="en-US" altLang="zh-TW" sz="200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6804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3903B979-7387-1E4C-A447-962F6C45BE6C}" type="slidenum">
              <a:rPr kumimoji="0" lang="en-US" altLang="zh-CN" sz="1400"/>
              <a:pPr/>
              <a:t>29</a:t>
            </a:fld>
            <a:endParaRPr kumimoji="0" lang="en-US" altLang="zh-CN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2736"/>
            <a:ext cx="7679739" cy="532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8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3</a:t>
            </a:fld>
            <a:endParaRPr kumimoji="0" lang="en-US" altLang="zh-CN" sz="1400"/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827584" y="908720"/>
            <a:ext cx="7848352" cy="504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zh-CN" dirty="0" smtClean="0">
                <a:latin typeface="微软雅黑" charset="0"/>
                <a:ea typeface="微软雅黑" charset="0"/>
                <a:cs typeface="微软雅黑" charset="0"/>
              </a:rPr>
              <a:t>About</a:t>
            </a: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dirty="0" smtClean="0">
                <a:latin typeface="微软雅黑" charset="0"/>
                <a:ea typeface="微软雅黑" charset="0"/>
                <a:cs typeface="微软雅黑" charset="0"/>
              </a:rPr>
              <a:t>Ricky</a:t>
            </a:r>
          </a:p>
          <a:p>
            <a:pPr marL="0" indent="0">
              <a:lnSpc>
                <a:spcPct val="150000"/>
              </a:lnSpc>
            </a:pPr>
            <a:endParaRPr lang="en-US" altLang="zh-CN" dirty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质量技术工作的第</a:t>
            </a:r>
            <a:r>
              <a:rPr lang="en-US" altLang="zh-CN" dirty="0" smtClean="0">
                <a:latin typeface="微软雅黑" charset="0"/>
                <a:ea typeface="微软雅黑" charset="0"/>
                <a:cs typeface="微软雅黑" charset="0"/>
              </a:rPr>
              <a:t>10</a:t>
            </a: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个年头</a:t>
            </a:r>
            <a:r>
              <a:rPr lang="en-US" altLang="zh-CN" dirty="0" smtClean="0">
                <a:latin typeface="微软雅黑" charset="0"/>
                <a:ea typeface="微软雅黑" charset="0"/>
                <a:cs typeface="微软雅黑" charset="0"/>
              </a:rPr>
              <a:t>…</a:t>
            </a:r>
          </a:p>
          <a:p>
            <a:pPr marL="0" indent="0">
              <a:lnSpc>
                <a:spcPct val="150000"/>
              </a:lnSpc>
            </a:pP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蚂蚁金服高级技术专家</a:t>
            </a:r>
            <a:endParaRPr lang="en-US" altLang="zh-CN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京东无线测试部负责人</a:t>
            </a:r>
            <a:endParaRPr lang="en-US" altLang="zh-CN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腾讯电商测试团队</a:t>
            </a:r>
            <a:r>
              <a:rPr lang="en-US" altLang="zh-CN" dirty="0" smtClean="0">
                <a:latin typeface="微软雅黑" charset="0"/>
                <a:ea typeface="微软雅黑" charset="0"/>
                <a:cs typeface="微软雅黑" charset="0"/>
              </a:rPr>
              <a:t>Leader</a:t>
            </a:r>
          </a:p>
          <a:p>
            <a:pPr marL="0" indent="0">
              <a:lnSpc>
                <a:spcPct val="150000"/>
              </a:lnSpc>
            </a:pP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趋势科技中国研发中心高级技术经理</a:t>
            </a:r>
            <a:endParaRPr lang="en-US" altLang="zh-CN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lnSpc>
                <a:spcPct val="150000"/>
              </a:lnSpc>
            </a:pP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华中科技大学 计算机应用硕士</a:t>
            </a:r>
            <a:endParaRPr lang="en-US" altLang="zh-CN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>
              <a:lnSpc>
                <a:spcPct val="150000"/>
              </a:lnSpc>
            </a:pPr>
            <a:endParaRPr lang="en-US" altLang="zh-CN" dirty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288" y="764704"/>
            <a:ext cx="8137525" cy="6359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latin typeface="微软雅黑"/>
                <a:ea typeface="微软雅黑"/>
                <a:cs typeface="微软雅黑"/>
              </a:rPr>
              <a:t>业界通常的做法：</a:t>
            </a:r>
            <a:endParaRPr lang="en-US" altLang="zh-CN" sz="2000" b="1" dirty="0"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20000"/>
              </a:lnSpc>
              <a:buFontTx/>
              <a:buAutoNum type="arabicPeriod"/>
              <a:defRPr/>
            </a:pP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读取安卓</a:t>
            </a:r>
            <a:r>
              <a:rPr lang="en-US" altLang="zh-CN" sz="2000" dirty="0" err="1"/>
              <a:t>proc</a:t>
            </a:r>
            <a:r>
              <a:rPr lang="en-US" altLang="zh-CN" sz="2000" dirty="0"/>
              <a:t>/</a:t>
            </a:r>
            <a:r>
              <a:rPr lang="en-US" altLang="zh-CN" sz="2000" dirty="0" err="1"/>
              <a:t>uid_stat</a:t>
            </a:r>
            <a:r>
              <a:rPr lang="en-US" altLang="zh-CN" sz="2000" dirty="0"/>
              <a:t>/</a:t>
            </a:r>
            <a:r>
              <a:rPr lang="en-US" altLang="zh-CN" sz="2000" dirty="0" err="1"/>
              <a:t>uid</a:t>
            </a:r>
            <a:r>
              <a:rPr lang="en-US" altLang="zh-CN" sz="2000" dirty="0"/>
              <a:t> /</a:t>
            </a:r>
            <a:r>
              <a:rPr lang="en-US" altLang="zh-CN" sz="2000" dirty="0" err="1"/>
              <a:t>tcp_rcv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tcp_snd</a:t>
            </a:r>
            <a:endParaRPr lang="en-US" altLang="zh-CN" sz="2000" dirty="0"/>
          </a:p>
          <a:p>
            <a:pPr marL="457200" indent="-457200">
              <a:lnSpc>
                <a:spcPct val="120000"/>
              </a:lnSpc>
              <a:buFontTx/>
              <a:buAutoNum type="arabicPeriod"/>
              <a:defRPr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在手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机上抓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包，</a:t>
            </a:r>
            <a:r>
              <a:rPr lang="en-US" altLang="zh-CN" sz="2000" dirty="0" err="1" smtClean="0">
                <a:latin typeface="微软雅黑"/>
                <a:ea typeface="微软雅黑"/>
                <a:cs typeface="微软雅黑"/>
              </a:rPr>
              <a:t>tcpdump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，</a:t>
            </a:r>
            <a:r>
              <a:rPr lang="en-US" altLang="zh-CN" sz="2000" dirty="0" err="1" smtClean="0">
                <a:latin typeface="微软雅黑"/>
                <a:ea typeface="微软雅黑"/>
                <a:cs typeface="微软雅黑"/>
              </a:rPr>
              <a:t>bitshark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20000"/>
              </a:lnSpc>
              <a:buFontTx/>
              <a:buAutoNum type="arabicPeriod"/>
              <a:defRPr/>
            </a:pPr>
            <a:r>
              <a:rPr lang="zh-CN" altLang="zh-CN" sz="2000" dirty="0">
                <a:latin typeface="微软雅黑"/>
                <a:ea typeface="微软雅黑"/>
                <a:cs typeface="微软雅黑"/>
              </a:rPr>
              <a:t>F</a:t>
            </a:r>
            <a:r>
              <a:rPr lang="en-US" altLang="zh-CN" sz="2000" dirty="0" err="1">
                <a:latin typeface="微软雅黑"/>
                <a:ea typeface="微软雅黑"/>
                <a:cs typeface="微软雅黑"/>
              </a:rPr>
              <a:t>iddler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代码，然后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copy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到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excel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，需人工过滤</a:t>
            </a:r>
            <a:r>
              <a:rPr lang="en-US" altLang="zh-CN" sz="2000" dirty="0" err="1">
                <a:latin typeface="微软雅黑"/>
                <a:ea typeface="微软雅黑"/>
                <a:cs typeface="微软雅黑"/>
              </a:rPr>
              <a:t>url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，手工生成报告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20000"/>
              </a:lnSpc>
              <a:defRPr/>
            </a:pPr>
            <a:endParaRPr lang="en-US" altLang="zh-TW" sz="2000" dirty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20000"/>
              </a:lnSpc>
              <a:defRPr/>
            </a:pPr>
            <a:endParaRPr lang="en-US" altLang="zh-TW" sz="2000" dirty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2000" b="1" dirty="0">
                <a:latin typeface="微软雅黑"/>
                <a:ea typeface="微软雅黑"/>
                <a:cs typeface="微软雅黑"/>
              </a:rPr>
              <a:t>我们的全自动化方法：</a:t>
            </a:r>
            <a:endParaRPr lang="en-US" altLang="zh-CN" sz="2000" b="1" dirty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   基于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Fiddler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core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的</a:t>
            </a:r>
            <a:r>
              <a:rPr lang="en-US" altLang="zh-CN" sz="2000" dirty="0" err="1">
                <a:latin typeface="微软雅黑"/>
                <a:ea typeface="微软雅黑"/>
                <a:cs typeface="微软雅黑"/>
              </a:rPr>
              <a:t>dll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二次开发，能通过代理的方式捕捉流量</a:t>
            </a:r>
            <a:endParaRPr lang="en-US" altLang="zh-TW" sz="2000" dirty="0"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  <a:defRPr/>
            </a:pP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灵活的过滤规则：域名，</a:t>
            </a:r>
            <a:r>
              <a:rPr kumimoji="1" lang="en-US" altLang="zh-CN" sz="2000" dirty="0">
                <a:latin typeface="微软雅黑"/>
                <a:ea typeface="微软雅黑"/>
                <a:cs typeface="微软雅黑"/>
              </a:rPr>
              <a:t>User-Agent</a:t>
            </a: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，</a:t>
            </a:r>
            <a:r>
              <a:rPr kumimoji="1" lang="en-US" altLang="zh-CN" sz="2000" dirty="0" err="1">
                <a:latin typeface="微软雅黑"/>
                <a:ea typeface="微软雅黑"/>
                <a:cs typeface="微软雅黑"/>
              </a:rPr>
              <a:t>url</a:t>
            </a: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中特定字符</a:t>
            </a:r>
            <a:endParaRPr kumimoji="1" lang="en-US" altLang="zh-CN" sz="2000" dirty="0"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  <a:defRPr/>
            </a:pP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按照预定统计方法（可扩展）自动输出</a:t>
            </a:r>
            <a:r>
              <a:rPr kumimoji="1" lang="en-US" altLang="zh-CN" sz="2000" dirty="0">
                <a:latin typeface="微软雅黑"/>
                <a:ea typeface="微软雅黑"/>
                <a:cs typeface="微软雅黑"/>
              </a:rPr>
              <a:t>HTML</a:t>
            </a: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报告</a:t>
            </a:r>
            <a:endParaRPr kumimoji="1" lang="en-US" altLang="zh-CN" sz="2000" dirty="0">
              <a:latin typeface="微软雅黑"/>
              <a:ea typeface="微软雅黑"/>
              <a:cs typeface="微软雅黑"/>
            </a:endParaRPr>
          </a:p>
          <a:p>
            <a:pPr marL="800100" lvl="1" indent="-342900">
              <a:lnSpc>
                <a:spcPct val="120000"/>
              </a:lnSpc>
              <a:buFontTx/>
              <a:buChar char="-"/>
              <a:defRPr/>
            </a:pP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原始数据，逐个</a:t>
            </a:r>
            <a:r>
              <a:rPr kumimoji="1" lang="en-US" altLang="zh-CN" sz="2000" dirty="0">
                <a:latin typeface="微软雅黑"/>
                <a:ea typeface="微软雅黑"/>
                <a:cs typeface="微软雅黑"/>
              </a:rPr>
              <a:t>URL</a:t>
            </a: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的信息</a:t>
            </a:r>
            <a:endParaRPr kumimoji="1" lang="en-US" altLang="zh-CN" sz="2000" dirty="0">
              <a:latin typeface="微软雅黑"/>
              <a:ea typeface="微软雅黑"/>
              <a:cs typeface="微软雅黑"/>
            </a:endParaRPr>
          </a:p>
          <a:p>
            <a:pPr marL="800100" lvl="1" indent="-342900">
              <a:lnSpc>
                <a:spcPct val="120000"/>
              </a:lnSpc>
              <a:buFontTx/>
              <a:buChar char="-"/>
              <a:defRPr/>
            </a:pP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按域名流量分布</a:t>
            </a:r>
            <a:endParaRPr kumimoji="1" lang="en-US" altLang="zh-CN" sz="2000" dirty="0">
              <a:latin typeface="微软雅黑"/>
              <a:ea typeface="微软雅黑"/>
              <a:cs typeface="微软雅黑"/>
            </a:endParaRPr>
          </a:p>
          <a:p>
            <a:pPr marL="800100" lvl="1" indent="-342900">
              <a:lnSpc>
                <a:spcPct val="120000"/>
              </a:lnSpc>
              <a:buFontTx/>
              <a:buChar char="-"/>
              <a:defRPr/>
            </a:pP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按</a:t>
            </a:r>
            <a:r>
              <a:rPr kumimoji="1" lang="en-US" altLang="zh-CN" sz="2000" dirty="0">
                <a:latin typeface="微软雅黑"/>
                <a:ea typeface="微软雅黑"/>
                <a:cs typeface="微软雅黑"/>
              </a:rPr>
              <a:t>content-type</a:t>
            </a: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类型分布</a:t>
            </a:r>
            <a:endParaRPr kumimoji="1" lang="en-US" altLang="zh-CN" sz="2000" dirty="0">
              <a:latin typeface="微软雅黑"/>
              <a:ea typeface="微软雅黑"/>
              <a:cs typeface="微软雅黑"/>
            </a:endParaRPr>
          </a:p>
          <a:p>
            <a:pPr marL="800100" lvl="1" indent="-342900">
              <a:lnSpc>
                <a:spcPct val="120000"/>
              </a:lnSpc>
              <a:buFontTx/>
              <a:buChar char="-"/>
              <a:defRPr/>
            </a:pP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按元素类型</a:t>
            </a:r>
            <a:endParaRPr kumimoji="1" lang="en-US" altLang="zh-CN" sz="2000" dirty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20000"/>
              </a:lnSpc>
              <a:defRPr/>
            </a:pPr>
            <a:endParaRPr kumimoji="1" lang="en-US" altLang="zh-CN" sz="2000" dirty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20000"/>
              </a:lnSpc>
              <a:defRPr/>
            </a:pPr>
            <a:endParaRPr kumimoji="1" lang="en-US" altLang="zh-CN" sz="2000" dirty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20000"/>
              </a:lnSpc>
              <a:defRPr/>
            </a:pP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80899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F7087C24-8F44-AA47-B048-B75A37796330}" type="slidenum">
              <a:rPr kumimoji="0" lang="en-US" altLang="zh-CN" sz="1400"/>
              <a:pPr/>
              <a:t>30</a:t>
            </a:fld>
            <a:endParaRPr kumimoji="0" lang="en-US" altLang="zh-CN" sz="1400"/>
          </a:p>
        </p:txBody>
      </p:sp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23528" y="116632"/>
            <a:ext cx="76327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2800" b="1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流量测试</a:t>
            </a:r>
            <a:endParaRPr kumimoji="0" lang="en-US" altLang="zh-TW" sz="2800" b="1" dirty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37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052513"/>
            <a:ext cx="8181975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3" name="幻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EB9AD7F0-872E-D748-9580-65C7E8CAFEE0}" type="slidenum">
              <a:rPr kumimoji="0" lang="en-US" altLang="zh-CN" sz="1400"/>
              <a:pPr/>
              <a:t>31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402631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288" y="1031051"/>
            <a:ext cx="8137525" cy="52527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000" b="1" dirty="0" smtClean="0">
                <a:latin typeface="微软雅黑"/>
                <a:ea typeface="微软雅黑"/>
                <a:cs typeface="微软雅黑"/>
              </a:rPr>
              <a:t>侧重点：</a:t>
            </a:r>
            <a:endParaRPr lang="en-US" altLang="zh-CN" sz="2000" b="1" dirty="0"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获取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Top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x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机型：通用数据，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App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特有数据</a:t>
            </a:r>
            <a:endParaRPr lang="en-US" altLang="zh-CN" sz="2000" dirty="0" smtClean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多维度重点覆盖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+case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by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case</a:t>
            </a:r>
          </a:p>
          <a:p>
            <a:pPr>
              <a:lnSpc>
                <a:spcPct val="150000"/>
              </a:lnSpc>
              <a:defRPr/>
            </a:pPr>
            <a:endParaRPr lang="en-US" altLang="zh-CN" sz="2000" dirty="0" smtClean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技术方案：</a:t>
            </a:r>
            <a:endParaRPr lang="en-US" altLang="zh-CN" sz="2000" dirty="0" smtClean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自有测试机型手工兼容性验证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457200" indent="-457200">
              <a:lnSpc>
                <a:spcPct val="150000"/>
              </a:lnSpc>
              <a:buFontTx/>
              <a:buAutoNum type="arabicPeriod"/>
              <a:defRPr/>
            </a:pPr>
            <a:r>
              <a:rPr lang="zh-CN" altLang="zh-CN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T</a:t>
            </a:r>
            <a:r>
              <a:rPr lang="en-US" altLang="zh-CN" sz="2000" dirty="0" err="1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estin</a:t>
            </a:r>
            <a:r>
              <a: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等云测试，直接上传</a:t>
            </a:r>
            <a:r>
              <a:rPr lang="en-US" altLang="zh-CN" sz="2000" dirty="0" err="1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apk</a:t>
            </a:r>
            <a:r>
              <a: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做兼容性测试，类似</a:t>
            </a:r>
            <a:r>
              <a:rPr lang="en-US" altLang="zh-CN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Monkey</a:t>
            </a:r>
            <a:r>
              <a: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test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利用</a:t>
            </a:r>
            <a:r>
              <a:rPr lang="en-US" altLang="zh-CN" sz="2000" dirty="0" err="1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Testin</a:t>
            </a:r>
            <a:r>
              <a: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等云测试平台，但是通过自行定制脚本覆盖指定功能路径</a:t>
            </a:r>
            <a:endParaRPr lang="en-US" altLang="zh-CN" sz="2000" dirty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20000"/>
              </a:lnSpc>
              <a:defRPr/>
            </a:pPr>
            <a:endParaRPr kumimoji="1" lang="en-US" altLang="zh-CN" sz="2000" dirty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20000"/>
              </a:lnSpc>
              <a:defRPr/>
            </a:pPr>
            <a:endParaRPr kumimoji="1" lang="en-US" altLang="zh-CN" sz="2000" dirty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20000"/>
              </a:lnSpc>
              <a:defRPr/>
            </a:pP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80899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F7087C24-8F44-AA47-B048-B75A37796330}" type="slidenum">
              <a:rPr kumimoji="0" lang="en-US" altLang="zh-CN" sz="1400"/>
              <a:pPr/>
              <a:t>32</a:t>
            </a:fld>
            <a:endParaRPr kumimoji="0" lang="en-US" altLang="zh-CN" sz="1400"/>
          </a:p>
        </p:txBody>
      </p:sp>
      <p:sp>
        <p:nvSpPr>
          <p:cNvPr id="4" name="文本框 6"/>
          <p:cNvSpPr txBox="1">
            <a:spLocks noChangeArrowheads="1"/>
          </p:cNvSpPr>
          <p:nvPr/>
        </p:nvSpPr>
        <p:spPr bwMode="auto">
          <a:xfrm>
            <a:off x="323528" y="116632"/>
            <a:ext cx="76327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2800" b="1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兼容性测试</a:t>
            </a:r>
            <a:endParaRPr kumimoji="0" lang="en-US" altLang="zh-TW" sz="2800" b="1" dirty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76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幻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EB9AD7F0-872E-D748-9580-65C7E8CAFEE0}" type="slidenum">
              <a:rPr kumimoji="0" lang="en-US" altLang="zh-CN" sz="1400"/>
              <a:pPr/>
              <a:t>33</a:t>
            </a:fld>
            <a:endParaRPr kumimoji="0" lang="en-US" altLang="zh-CN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68760"/>
            <a:ext cx="8676456" cy="438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7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-36512" y="2349500"/>
            <a:ext cx="9180512" cy="105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zh-CN" altLang="zh-CN" sz="4400" dirty="0" smtClean="0">
                <a:latin typeface="微软雅黑"/>
                <a:ea typeface="微软雅黑"/>
                <a:cs typeface="微软雅黑"/>
              </a:rPr>
              <a:t>4</a:t>
            </a:r>
            <a:r>
              <a:rPr lang="en-US" altLang="zh-CN" sz="4400" dirty="0" smtClean="0">
                <a:latin typeface="微软雅黑"/>
                <a:ea typeface="微软雅黑"/>
                <a:cs typeface="微软雅黑"/>
              </a:rPr>
              <a:t>.</a:t>
            </a:r>
            <a:r>
              <a:rPr lang="zh-CN" altLang="en-US" sz="4400" dirty="0" smtClean="0">
                <a:latin typeface="微软雅黑"/>
                <a:ea typeface="微软雅黑"/>
                <a:cs typeface="微软雅黑"/>
              </a:rPr>
              <a:t> 自动化</a:t>
            </a:r>
            <a:endParaRPr lang="en-US" altLang="zh-CN" sz="4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34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286173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67692" y="886068"/>
            <a:ext cx="7632700" cy="30469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buAutoNum type="arabicPeriod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分层</a:t>
            </a:r>
            <a:endParaRPr lang="en-US" altLang="zh-CN" sz="24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lvl="1"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单元测试 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-&gt; 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接口测试 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-&gt; 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全链路  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-&gt; 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线上自动化</a:t>
            </a:r>
            <a:endParaRPr lang="en-US" altLang="zh-CN" sz="24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lvl="1">
              <a:defRPr/>
            </a:pPr>
            <a:endParaRPr lang="en-US" altLang="zh-CN" sz="24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457200" indent="-457200">
              <a:buAutoNum type="arabicPeriod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环境</a:t>
            </a:r>
            <a:endParaRPr lang="en-US" altLang="zh-CN" sz="24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lvl="1"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真实环境 </a:t>
            </a:r>
            <a:r>
              <a:rPr lang="zh-CN" altLang="zh-CN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+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Mock</a:t>
            </a:r>
          </a:p>
          <a:p>
            <a:pPr lvl="1">
              <a:defRPr/>
            </a:pPr>
            <a:endParaRPr lang="en-US" altLang="zh-CN" sz="240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457200" indent="-457200">
              <a:buAutoNum type="arabicPeriod" startAt="3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类型</a:t>
            </a:r>
            <a:endParaRPr lang="en-US" altLang="zh-CN" sz="24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lvl="1"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接口， 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UI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App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UI</a:t>
            </a:r>
            <a:endParaRPr lang="en-US" altLang="zh-CN" sz="240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3795" name="幻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66B3606-C5FD-4543-8421-9E207D973CF8}" type="slidenum">
              <a:rPr kumimoji="0" lang="en-US" altLang="zh-CN" sz="1400"/>
              <a:pPr/>
              <a:t>35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360357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本系统需要依赖外部系统时，</a:t>
            </a: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比如对接银联系统</a:t>
            </a: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，测试内部是否自己开发了一个银联的</a:t>
            </a:r>
            <a:r>
              <a:rPr kumimoji="1" lang="en-US" altLang="zh-CN" sz="2000" dirty="0">
                <a:latin typeface="微软雅黑"/>
                <a:ea typeface="微软雅黑"/>
                <a:cs typeface="微软雅黑"/>
              </a:rPr>
              <a:t>Mock</a:t>
            </a:r>
            <a:r>
              <a:rPr kumimoji="1" lang="zh-CN" altLang="en-US" sz="2000" dirty="0">
                <a:latin typeface="微软雅黑"/>
                <a:ea typeface="微软雅黑"/>
                <a:cs typeface="微软雅黑"/>
              </a:rPr>
              <a:t>系统，进行模拟测试？如果存在，如何实现的</a:t>
            </a: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？</a:t>
            </a: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方式：</a:t>
            </a: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AutoNum type="arabicPeriod"/>
            </a:pP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静态：方法调用级别的</a:t>
            </a:r>
            <a:r>
              <a:rPr kumimoji="1" lang="en-US" altLang="zh-CN" sz="2000" dirty="0" smtClean="0">
                <a:latin typeface="微软雅黑"/>
                <a:ea typeface="微软雅黑"/>
                <a:cs typeface="微软雅黑"/>
              </a:rPr>
              <a:t>mock</a:t>
            </a: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，代理类或者框架</a:t>
            </a: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AutoNum type="arabicPeriod"/>
            </a:pP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通用，比如</a:t>
            </a:r>
            <a:r>
              <a:rPr kumimoji="1" lang="en-US" altLang="zh-CN" sz="2000" dirty="0" smtClean="0">
                <a:latin typeface="微软雅黑"/>
                <a:ea typeface="微软雅黑"/>
                <a:cs typeface="微软雅黑"/>
              </a:rPr>
              <a:t>fiddler</a:t>
            </a: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 ，</a:t>
            </a:r>
            <a:r>
              <a:rPr kumimoji="1" lang="en-US" altLang="zh-CN" sz="2000" dirty="0" smtClean="0">
                <a:latin typeface="微软雅黑"/>
                <a:ea typeface="微软雅黑"/>
                <a:cs typeface="微软雅黑"/>
                <a:hlinkClick r:id="rId2"/>
              </a:rPr>
              <a:t>http</a:t>
            </a:r>
            <a:r>
              <a:rPr kumimoji="1" lang="en-US" altLang="zh-CN" sz="2000" dirty="0">
                <a:latin typeface="微软雅黑"/>
                <a:ea typeface="微软雅黑"/>
                <a:cs typeface="微软雅黑"/>
                <a:hlinkClick r:id="rId2"/>
              </a:rPr>
              <a:t>://mockserver.codeplex.com</a:t>
            </a:r>
            <a:r>
              <a:rPr kumimoji="1" lang="en-US" altLang="zh-CN" sz="2000" dirty="0" smtClean="0">
                <a:latin typeface="微软雅黑"/>
                <a:ea typeface="微软雅黑"/>
                <a:cs typeface="微软雅黑"/>
                <a:hlinkClick r:id="rId2"/>
              </a:rPr>
              <a:t>/</a:t>
            </a:r>
            <a:endParaRPr kumimoji="1"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buAutoNum type="arabicPeriod"/>
            </a:pPr>
            <a:r>
              <a:rPr kumimoji="1" lang="zh-CN" altLang="en-US" sz="2000" dirty="0" smtClean="0">
                <a:latin typeface="微软雅黑"/>
                <a:ea typeface="微软雅黑"/>
                <a:cs typeface="微软雅黑"/>
              </a:rPr>
              <a:t>定制开发，框架</a:t>
            </a:r>
            <a:endParaRPr kumimoji="1"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809D9-E9A3-2941-B4B6-4613DE527C86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5124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5536" y="504604"/>
            <a:ext cx="7632700" cy="37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框架开发</a:t>
            </a:r>
            <a:endParaRPr lang="en-US" altLang="zh-CN" sz="24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>
              <a:defRPr/>
            </a:pPr>
            <a:endParaRPr lang="en-US" altLang="zh-CN" sz="240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拿来主义+二次开发</a:t>
            </a:r>
            <a:endParaRPr lang="en-US" altLang="zh-CN" sz="24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我们的队伍大到可以有一个人数较多的全职测试开发团队吗？</a:t>
            </a:r>
            <a:endParaRPr lang="en-US" altLang="zh-CN" sz="24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我们的需求复杂到需要从底层开始量身定制吗？</a:t>
            </a:r>
            <a:endParaRPr lang="en-US" altLang="zh-CN" sz="24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50000"/>
              </a:lnSpc>
              <a:buAutoNum type="arabicPeriod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业界标配：</a:t>
            </a:r>
            <a:r>
              <a:rPr lang="en-US" altLang="zh-CN" sz="2400" dirty="0" err="1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Junit+TestNG+Jenkins</a:t>
            </a:r>
            <a:endParaRPr lang="en-US" altLang="zh-CN" sz="24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>
              <a:defRPr/>
            </a:pPr>
            <a:endParaRPr lang="en-US" altLang="zh-CN" sz="240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3795" name="幻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66B3606-C5FD-4543-8421-9E207D973CF8}" type="slidenum">
              <a:rPr kumimoji="0" lang="en-US" altLang="zh-CN" sz="1400"/>
              <a:pPr/>
              <a:t>37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239053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26FA4650-6E94-D440-B305-3C88259D0E7F}" type="slidenum">
              <a:rPr kumimoji="0" lang="en-US" altLang="zh-CN" sz="1400"/>
              <a:pPr/>
              <a:t>38</a:t>
            </a:fld>
            <a:endParaRPr kumimoji="0" lang="en-US" altLang="zh-CN" sz="1400"/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08720"/>
            <a:ext cx="6984776" cy="5256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59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2492F722-B8B5-3D4C-A2F2-FDED79384FD8}" type="slidenum">
              <a:rPr kumimoji="0" lang="en-US" altLang="zh-CN" sz="1400"/>
              <a:pPr/>
              <a:t>39</a:t>
            </a:fld>
            <a:endParaRPr kumimoji="0" lang="en-US" altLang="zh-CN" sz="1400"/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7632848" cy="5256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809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836712"/>
            <a:ext cx="7499176" cy="5217443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主题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研发流程和项目管理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		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2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.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质量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管理，而不只是测试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 smtClean="0">
                <a:latin typeface="微软雅黑"/>
                <a:ea typeface="微软雅黑"/>
                <a:cs typeface="微软雅黑"/>
              </a:rPr>
              <a:t>3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.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为痛点而专项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dirty="0" smtClean="0">
                <a:latin typeface="微软雅黑"/>
                <a:ea typeface="微软雅黑"/>
                <a:cs typeface="微软雅黑"/>
              </a:rPr>
              <a:t>4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.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自动化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514350" indent="-514350">
              <a:lnSpc>
                <a:spcPct val="150000"/>
              </a:lnSpc>
              <a:buAutoNum type="arabicPeriod" startAt="5"/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发布前后的质量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514350" indent="-514350">
              <a:lnSpc>
                <a:spcPct val="150000"/>
              </a:lnSpc>
              <a:buAutoNum type="arabicPeriod" startAt="5"/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关于团队和个人成长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514350" indent="-514350">
              <a:lnSpc>
                <a:spcPct val="150000"/>
              </a:lnSpc>
              <a:buAutoNum type="arabicPeriod" startAt="5"/>
            </a:pP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Q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&amp;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A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	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809D9-E9A3-2941-B4B6-4613DE527C86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0115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2492F722-B8B5-3D4C-A2F2-FDED79384FD8}" type="slidenum">
              <a:rPr kumimoji="0" lang="en-US" altLang="zh-CN" sz="1400"/>
              <a:pPr/>
              <a:t>40</a:t>
            </a:fld>
            <a:endParaRPr kumimoji="0" lang="en-US" altLang="zh-CN" sz="1400"/>
          </a:p>
        </p:txBody>
      </p:sp>
      <p:pic>
        <p:nvPicPr>
          <p:cNvPr id="3" name="图片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20"/>
            <a:ext cx="7344816" cy="5184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987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幻灯片编号占位符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2492F722-B8B5-3D4C-A2F2-FDED79384FD8}" type="slidenum">
              <a:rPr kumimoji="0" lang="en-US" altLang="zh-CN" sz="1400"/>
              <a:pPr/>
              <a:t>41</a:t>
            </a:fld>
            <a:endParaRPr kumimoji="0" lang="en-US" altLang="zh-CN" sz="1400"/>
          </a:p>
        </p:txBody>
      </p:sp>
      <p:pic>
        <p:nvPicPr>
          <p:cNvPr id="3" name="图片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7560840" cy="5256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843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0" y="2349500"/>
            <a:ext cx="9180512" cy="105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zh-CN" altLang="zh-CN" sz="4400" dirty="0">
                <a:latin typeface="微软雅黑"/>
                <a:ea typeface="微软雅黑"/>
                <a:cs typeface="微软雅黑"/>
              </a:rPr>
              <a:t>5</a:t>
            </a:r>
            <a:r>
              <a:rPr lang="en-US" altLang="zh-CN" sz="4400" dirty="0" smtClean="0">
                <a:latin typeface="微软雅黑"/>
                <a:ea typeface="微软雅黑"/>
                <a:cs typeface="微软雅黑"/>
              </a:rPr>
              <a:t>.</a:t>
            </a:r>
            <a:r>
              <a:rPr lang="zh-CN" altLang="en-US" sz="4400" dirty="0" smtClean="0">
                <a:latin typeface="微软雅黑"/>
                <a:ea typeface="微软雅黑"/>
                <a:cs typeface="微软雅黑"/>
              </a:rPr>
              <a:t> 发布前后的质量</a:t>
            </a:r>
            <a:endParaRPr lang="en-US" altLang="zh-CN" sz="4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42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66966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755576" y="764704"/>
            <a:ext cx="6840240" cy="320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发布过程中：</a:t>
            </a:r>
            <a:endParaRPr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内测</a:t>
            </a:r>
            <a:r>
              <a:rPr lang="en-US" altLang="zh-CN" sz="2800" dirty="0" smtClean="0">
                <a:latin typeface="微软雅黑"/>
                <a:ea typeface="微软雅黑"/>
                <a:cs typeface="微软雅黑"/>
              </a:rPr>
              <a:t>/</a:t>
            </a: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粉丝群</a:t>
            </a:r>
            <a:endParaRPr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灰度</a:t>
            </a:r>
            <a:r>
              <a:rPr lang="zh-CN" altLang="zh-CN" sz="2800" dirty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网站，用户群，</a:t>
            </a:r>
            <a:r>
              <a:rPr lang="en-US" altLang="zh-CN" sz="2800" dirty="0" smtClean="0">
                <a:latin typeface="微软雅黑"/>
                <a:ea typeface="微软雅黑"/>
                <a:cs typeface="微软雅黑"/>
              </a:rPr>
              <a:t>App</a:t>
            </a:r>
          </a:p>
          <a:p>
            <a:pPr marL="514350" indent="-514350">
              <a:lnSpc>
                <a:spcPct val="150000"/>
              </a:lnSpc>
              <a:buAutoNum type="arabicPeriod" startAt="3"/>
            </a:pP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蓝绿发布</a:t>
            </a:r>
            <a:endParaRPr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pPr marL="514350" indent="-514350">
              <a:lnSpc>
                <a:spcPct val="150000"/>
              </a:lnSpc>
              <a:buAutoNum type="arabicPeriod" startAt="3"/>
            </a:pP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后台一键回滚（自动化发布系统）</a:t>
            </a:r>
            <a:endParaRPr lang="en-US" altLang="zh-CN" sz="28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43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7141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187624" y="2253815"/>
            <a:ext cx="6840240" cy="1751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发布是一些质量活动的结束，也是另一些质量活动的开始</a:t>
            </a:r>
            <a:r>
              <a:rPr lang="en-US" altLang="zh-CN" sz="2800" dirty="0" smtClean="0">
                <a:latin typeface="微软雅黑"/>
                <a:ea typeface="微软雅黑"/>
                <a:cs typeface="微软雅黑"/>
              </a:rPr>
              <a:t>…</a:t>
            </a:r>
          </a:p>
          <a:p>
            <a:pPr marL="514350" indent="-514350">
              <a:lnSpc>
                <a:spcPct val="130000"/>
              </a:lnSpc>
              <a:buAutoNum type="arabicPeriod"/>
            </a:pPr>
            <a:endParaRPr lang="en-US" altLang="zh-CN" sz="28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44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407454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文本框 1"/>
          <p:cNvSpPr txBox="1">
            <a:spLocks noChangeArrowheads="1"/>
          </p:cNvSpPr>
          <p:nvPr/>
        </p:nvSpPr>
        <p:spPr bwMode="auto">
          <a:xfrm>
            <a:off x="3348038" y="1484313"/>
            <a:ext cx="5038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>
                <a:solidFill>
                  <a:srgbClr val="3366FF"/>
                </a:solidFill>
                <a:latin typeface="微软雅黑" charset="0"/>
                <a:ea typeface="微软雅黑" charset="0"/>
                <a:cs typeface="微软雅黑" charset="0"/>
              </a:rPr>
              <a:t>我们提供的是</a:t>
            </a:r>
            <a:r>
              <a:rPr kumimoji="0" lang="en-US" altLang="zh-CN">
                <a:solidFill>
                  <a:srgbClr val="3366FF"/>
                </a:solidFill>
                <a:latin typeface="微软雅黑" charset="0"/>
                <a:ea typeface="微软雅黑" charset="0"/>
                <a:cs typeface="微软雅黑" charset="0"/>
              </a:rPr>
              <a:t>app</a:t>
            </a:r>
            <a:r>
              <a:rPr kumimoji="0" lang="zh-CN" altLang="en-US">
                <a:solidFill>
                  <a:srgbClr val="3366FF"/>
                </a:solidFill>
                <a:latin typeface="微软雅黑" charset="0"/>
                <a:ea typeface="微软雅黑" charset="0"/>
                <a:cs typeface="微软雅黑" charset="0"/>
              </a:rPr>
              <a:t>，还是一些服务？</a:t>
            </a:r>
            <a:endParaRPr kumimoji="0" lang="en-US" altLang="zh-CN">
              <a:solidFill>
                <a:srgbClr val="3366F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37891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25538"/>
            <a:ext cx="2808287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3851275" y="2205038"/>
            <a:ext cx="4681538" cy="22463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用户想要随时随地可以：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Tx/>
              <a:buChar char="-"/>
              <a:defRPr/>
            </a:pP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访问各种促销活动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Tx/>
              <a:buChar char="-"/>
              <a:defRPr/>
            </a:pP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搜索商品，查看商品详情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Tx/>
              <a:buChar char="-"/>
              <a:defRPr/>
            </a:pP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收藏，加购物车，下单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Tx/>
              <a:buChar char="-"/>
              <a:defRPr/>
            </a:pP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查看物流情况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Tx/>
              <a:buChar char="-"/>
              <a:defRPr/>
            </a:pP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发表评论，咨询客服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pPr marL="342900" indent="-342900">
              <a:buFontTx/>
              <a:buChar char="-"/>
              <a:defRPr/>
            </a:pP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…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763713" y="5157788"/>
            <a:ext cx="61928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zh-CN" altLang="en-US" sz="28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研发阶段的质量 </a:t>
            </a:r>
            <a:r>
              <a:rPr kumimoji="0" lang="zh-CN" altLang="en-US" sz="2800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  <a:sym typeface="Wingdings" charset="0"/>
              </a:rPr>
              <a:t> 运营阶段的质量</a:t>
            </a:r>
            <a:endParaRPr kumimoji="0" lang="en-US" altLang="zh-CN" sz="2800" dirty="0">
              <a:solidFill>
                <a:srgbClr val="FF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7894" name="幻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67ACDB46-14E6-3C4E-A9FB-7996F5BB689F}" type="slidenum">
              <a:rPr kumimoji="0" lang="en-US" altLang="zh-CN" sz="1400"/>
              <a:pPr/>
              <a:t>45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384291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6"/>
          <p:cNvSpPr txBox="1">
            <a:spLocks noChangeArrowheads="1"/>
          </p:cNvSpPr>
          <p:nvPr/>
        </p:nvSpPr>
        <p:spPr bwMode="auto">
          <a:xfrm>
            <a:off x="395536" y="188640"/>
            <a:ext cx="8280400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zh-CN" altLang="en-US" sz="4000" dirty="0" smtClean="0">
                <a:latin typeface="微软雅黑" charset="0"/>
                <a:ea typeface="微软雅黑" charset="0"/>
                <a:cs typeface="微软雅黑" charset="0"/>
                <a:sym typeface="Calibri" charset="0"/>
              </a:rPr>
              <a:t>线上接口监控</a:t>
            </a:r>
            <a:endParaRPr kumimoji="0" lang="en-US" altLang="zh-CN" sz="4000" dirty="0">
              <a:latin typeface="微软雅黑" charset="0"/>
              <a:ea typeface="微软雅黑" charset="0"/>
              <a:cs typeface="微软雅黑" charset="0"/>
              <a:sym typeface="Calibri" charset="0"/>
            </a:endParaRPr>
          </a:p>
        </p:txBody>
      </p:sp>
      <p:pic>
        <p:nvPicPr>
          <p:cNvPr id="40963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557338"/>
            <a:ext cx="2768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幻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3CCFF257-BB8C-EE4A-99BB-3D93F4F9455A}" type="slidenum">
              <a:rPr kumimoji="0" lang="en-US" altLang="zh-CN" sz="1400"/>
              <a:pPr/>
              <a:t>46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315062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6"/>
          <p:cNvSpPr txBox="1">
            <a:spLocks noChangeArrowheads="1"/>
          </p:cNvSpPr>
          <p:nvPr/>
        </p:nvSpPr>
        <p:spPr bwMode="auto">
          <a:xfrm>
            <a:off x="539750" y="548680"/>
            <a:ext cx="8280400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zh-CN" altLang="en-US" sz="2000" dirty="0">
                <a:latin typeface="微软雅黑" charset="0"/>
                <a:ea typeface="微软雅黑" charset="0"/>
                <a:cs typeface="微软雅黑" charset="0"/>
                <a:sym typeface="Calibri" charset="0"/>
              </a:rPr>
              <a:t>监控</a:t>
            </a:r>
            <a:r>
              <a:rPr kumimoji="0" lang="en-US" altLang="zh-CN" sz="2000" dirty="0">
                <a:latin typeface="微软雅黑" charset="0"/>
                <a:ea typeface="微软雅黑" charset="0"/>
                <a:cs typeface="微软雅黑" charset="0"/>
                <a:sym typeface="Calibri" charset="0"/>
              </a:rPr>
              <a:t>&amp;</a:t>
            </a:r>
            <a:r>
              <a:rPr kumimoji="0" lang="zh-CN" altLang="en-US" sz="2000" dirty="0">
                <a:latin typeface="微软雅黑" charset="0"/>
                <a:ea typeface="微软雅黑" charset="0"/>
                <a:cs typeface="微软雅黑" charset="0"/>
                <a:sym typeface="Calibri" charset="0"/>
              </a:rPr>
              <a:t>告警</a:t>
            </a:r>
            <a:endParaRPr kumimoji="0" lang="en-US" altLang="zh-CN" sz="2000" dirty="0">
              <a:latin typeface="微软雅黑" charset="0"/>
              <a:ea typeface="微软雅黑" charset="0"/>
              <a:cs typeface="微软雅黑" charset="0"/>
              <a:sym typeface="Calibri" charset="0"/>
            </a:endParaRPr>
          </a:p>
          <a:p>
            <a:pPr>
              <a:lnSpc>
                <a:spcPct val="150000"/>
              </a:lnSpc>
            </a:pPr>
            <a:r>
              <a:rPr kumimoji="0" lang="zh-CN" altLang="en-US" sz="1600" dirty="0">
                <a:latin typeface="微软雅黑" charset="0"/>
                <a:ea typeface="微软雅黑" charset="0"/>
                <a:cs typeface="微软雅黑" charset="0"/>
                <a:sym typeface="Calibri" charset="0"/>
              </a:rPr>
              <a:t>当平台实时监测到异常和超时的接口信息，及时通过</a:t>
            </a:r>
            <a:r>
              <a:rPr kumimoji="0" lang="zh-CN" altLang="en-US" sz="1600" b="1" dirty="0">
                <a:latin typeface="微软雅黑" charset="0"/>
                <a:ea typeface="微软雅黑" charset="0"/>
                <a:cs typeface="微软雅黑" charset="0"/>
                <a:sym typeface="Calibri" charset="0"/>
              </a:rPr>
              <a:t>邮件</a:t>
            </a:r>
            <a:r>
              <a:rPr kumimoji="0" lang="en-US" altLang="zh-CN" sz="1600" b="1" dirty="0">
                <a:latin typeface="微软雅黑" charset="0"/>
                <a:ea typeface="微软雅黑" charset="0"/>
                <a:cs typeface="微软雅黑" charset="0"/>
                <a:sym typeface="Calibri" charset="0"/>
              </a:rPr>
              <a:t>/</a:t>
            </a:r>
            <a:r>
              <a:rPr kumimoji="0" lang="zh-CN" altLang="en-US" sz="1600" b="1" dirty="0">
                <a:latin typeface="微软雅黑" charset="0"/>
                <a:ea typeface="微软雅黑" charset="0"/>
                <a:cs typeface="微软雅黑" charset="0"/>
                <a:sym typeface="Calibri" charset="0"/>
              </a:rPr>
              <a:t>短信</a:t>
            </a:r>
            <a:r>
              <a:rPr kumimoji="0" lang="en-US" altLang="zh-CN" sz="1600" b="1" dirty="0">
                <a:latin typeface="微软雅黑" charset="0"/>
                <a:ea typeface="微软雅黑" charset="0"/>
                <a:cs typeface="微软雅黑" charset="0"/>
                <a:sym typeface="Calibri" charset="0"/>
              </a:rPr>
              <a:t>/</a:t>
            </a:r>
            <a:r>
              <a:rPr kumimoji="0" lang="zh-CN" altLang="en-US" sz="1600" b="1" dirty="0">
                <a:latin typeface="微软雅黑" charset="0"/>
                <a:ea typeface="微软雅黑" charset="0"/>
                <a:cs typeface="微软雅黑" charset="0"/>
                <a:sym typeface="Calibri" charset="0"/>
              </a:rPr>
              <a:t>微信</a:t>
            </a:r>
            <a:r>
              <a:rPr kumimoji="0" lang="zh-CN" altLang="en-US" sz="1600" dirty="0">
                <a:latin typeface="微软雅黑" charset="0"/>
                <a:ea typeface="微软雅黑" charset="0"/>
                <a:cs typeface="微软雅黑" charset="0"/>
                <a:sym typeface="Calibri" charset="0"/>
              </a:rPr>
              <a:t>通知到相关责任人</a:t>
            </a:r>
            <a:r>
              <a:rPr kumimoji="0" lang="zh-CN" altLang="en-US" sz="1600" dirty="0">
                <a:sym typeface="Calibri" charset="0"/>
              </a:rPr>
              <a:t>。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628800"/>
            <a:ext cx="6408737" cy="477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1988" name="幻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161405AC-12E1-0441-AAB8-7E86FC0E78AD}" type="slidenum">
              <a:rPr kumimoji="0" lang="en-US" altLang="zh-CN" sz="1400"/>
              <a:pPr/>
              <a:t>47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205305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7"/>
          <p:cNvSpPr txBox="1">
            <a:spLocks noChangeArrowheads="1"/>
          </p:cNvSpPr>
          <p:nvPr/>
        </p:nvSpPr>
        <p:spPr bwMode="auto">
          <a:xfrm>
            <a:off x="539750" y="332656"/>
            <a:ext cx="7777163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zh-CN" altLang="en-US" sz="2000" dirty="0">
                <a:latin typeface="微软雅黑" charset="0"/>
                <a:ea typeface="微软雅黑" charset="0"/>
                <a:cs typeface="微软雅黑" charset="0"/>
                <a:sym typeface="Calibri" charset="0"/>
              </a:rPr>
              <a:t>告警定位</a:t>
            </a:r>
            <a:endParaRPr kumimoji="0" lang="en-US" altLang="zh-CN" sz="2000" dirty="0">
              <a:latin typeface="微软雅黑" charset="0"/>
              <a:ea typeface="微软雅黑" charset="0"/>
              <a:cs typeface="微软雅黑" charset="0"/>
              <a:sym typeface="Calibri" charset="0"/>
            </a:endParaRPr>
          </a:p>
          <a:p>
            <a:pPr>
              <a:lnSpc>
                <a:spcPct val="150000"/>
              </a:lnSpc>
            </a:pPr>
            <a:r>
              <a:rPr kumimoji="0" lang="zh-CN" altLang="en-US" sz="1600" dirty="0">
                <a:latin typeface="微软雅黑" charset="0"/>
                <a:ea typeface="微软雅黑" charset="0"/>
                <a:cs typeface="微软雅黑" charset="0"/>
                <a:sym typeface="Calibri" charset="0"/>
              </a:rPr>
              <a:t>       告警的责任人通过邮件中的详细数据链接，查看具体信息进行初步分析和定位。支持手工进行告警屏蔽</a:t>
            </a:r>
            <a:r>
              <a:rPr kumimoji="0" lang="zh-CN" altLang="en-US" sz="1800" dirty="0">
                <a:sym typeface="Calibri" charset="0"/>
              </a:rPr>
              <a:t>。</a:t>
            </a: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916832"/>
            <a:ext cx="7056437" cy="440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3012" name="幻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39FAF288-1861-9E46-A5A2-FE91DA872793}" type="slidenum">
              <a:rPr kumimoji="0" lang="en-US" altLang="zh-CN" sz="1400"/>
              <a:pPr/>
              <a:t>48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420921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6"/>
          <p:cNvSpPr txBox="1">
            <a:spLocks noChangeArrowheads="1"/>
          </p:cNvSpPr>
          <p:nvPr/>
        </p:nvSpPr>
        <p:spPr bwMode="auto">
          <a:xfrm>
            <a:off x="468313" y="332656"/>
            <a:ext cx="7777162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zh-CN" altLang="en-US" sz="2000" dirty="0">
                <a:latin typeface="微软雅黑" charset="0"/>
                <a:ea typeface="微软雅黑" charset="0"/>
                <a:cs typeface="微软雅黑" charset="0"/>
                <a:sym typeface="Calibri" charset="0"/>
              </a:rPr>
              <a:t>日报</a:t>
            </a:r>
            <a:endParaRPr kumimoji="0" lang="en-US" altLang="zh-CN" sz="2000" dirty="0">
              <a:latin typeface="微软雅黑" charset="0"/>
              <a:ea typeface="微软雅黑" charset="0"/>
              <a:cs typeface="微软雅黑" charset="0"/>
              <a:sym typeface="Calibri" charset="0"/>
            </a:endParaRPr>
          </a:p>
          <a:p>
            <a:pPr>
              <a:lnSpc>
                <a:spcPct val="150000"/>
              </a:lnSpc>
            </a:pPr>
            <a:r>
              <a:rPr kumimoji="0" lang="zh-CN" altLang="en-US" sz="1600" dirty="0">
                <a:latin typeface="微软雅黑" charset="0"/>
                <a:ea typeface="微软雅黑" charset="0"/>
                <a:cs typeface="微软雅黑" charset="0"/>
                <a:sym typeface="Calibri" charset="0"/>
              </a:rPr>
              <a:t>       测试日报统计一天的接口运行结果，标记出当天失败率和超时率超过上限比例的测试用例，以及时间维度的统计。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17" y="1772816"/>
            <a:ext cx="5832475" cy="437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403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213" y="4236045"/>
            <a:ext cx="4486275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幻灯片编号占位符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9D39E51A-7D31-664A-9468-DA2484827795}" type="slidenum">
              <a:rPr kumimoji="0" lang="en-US" altLang="zh-CN" sz="1400"/>
              <a:pPr/>
              <a:t>49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105727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0" y="2349500"/>
            <a:ext cx="9180512" cy="105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zh-CN" sz="4400" dirty="0" smtClean="0">
                <a:latin typeface="微软雅黑"/>
                <a:ea typeface="微软雅黑"/>
                <a:cs typeface="微软雅黑"/>
              </a:rPr>
              <a:t>1.</a:t>
            </a:r>
            <a:r>
              <a:rPr lang="zh-CN" altLang="en-US" sz="4400" dirty="0" smtClean="0">
                <a:latin typeface="微软雅黑"/>
                <a:ea typeface="微软雅黑"/>
                <a:cs typeface="微软雅黑"/>
              </a:rPr>
              <a:t> 研发流程和项目管理</a:t>
            </a:r>
            <a:endParaRPr lang="en-US" altLang="zh-CN" sz="4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5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273364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5"/>
          <p:cNvSpPr txBox="1">
            <a:spLocks noChangeArrowheads="1"/>
          </p:cNvSpPr>
          <p:nvPr/>
        </p:nvSpPr>
        <p:spPr bwMode="auto">
          <a:xfrm>
            <a:off x="323850" y="295275"/>
            <a:ext cx="41767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zh-CN" altLang="en-US" sz="2800" dirty="0" smtClean="0">
                <a:ea typeface="微软雅黑" charset="0"/>
                <a:cs typeface="微软雅黑" charset="0"/>
              </a:rPr>
              <a:t>其他监控</a:t>
            </a:r>
            <a:endParaRPr kumimoji="0" lang="en-US" altLang="zh-CN" sz="2800" dirty="0">
              <a:ea typeface="微软雅黑" charset="0"/>
              <a:cs typeface="微软雅黑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9750" y="980728"/>
            <a:ext cx="7632700" cy="224676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网页、后台代码内部的监控（非常重要！）</a:t>
            </a:r>
            <a:endParaRPr lang="en-US" altLang="zh-CN" sz="240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zh-CN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   埋点或者开发框架支持，强大支持，本身就是个强大的产品。</a:t>
            </a:r>
            <a:endParaRPr lang="en-US" altLang="zh-CN" sz="24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51204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536D37CD-9D5D-0544-A02E-4E574B104E2E}" type="slidenum">
              <a:rPr kumimoji="0" lang="en-US" altLang="zh-CN" sz="1400"/>
              <a:pPr/>
              <a:t>50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426028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229600" cy="936104"/>
          </a:xfrm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  <a:defRPr/>
            </a:pPr>
            <a:r>
              <a:rPr lang="en-US" altLang="zh-CN" sz="240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2.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App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内部的埋点和汇总上报：运营数据，异常日志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…</a:t>
            </a:r>
            <a:endParaRPr lang="en-US" altLang="zh-CN" sz="240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809D9-E9A3-2941-B4B6-4613DE527C86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323528" y="5589240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200000"/>
              </a:lnSpc>
              <a:defRPr/>
            </a:pPr>
            <a:r>
              <a:rPr lang="en-US" altLang="zh-CN" sz="240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http://</a:t>
            </a:r>
            <a:r>
              <a:rPr lang="en-US" altLang="zh-CN" sz="2400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www.umeng.com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/apps/4100008dd65107258db11ef4/reports/</a:t>
            </a:r>
            <a:r>
              <a:rPr lang="en-US" altLang="zh-CN" sz="2400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realtime_summary</a:t>
            </a:r>
            <a:endParaRPr lang="en-US" altLang="zh-CN" sz="240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8676456" cy="427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1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3.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 舆情监控：论坛、微博、</a:t>
            </a:r>
            <a:r>
              <a:rPr lang="en-US" altLang="zh-CN" sz="2400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AppStore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、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App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内建反馈</a:t>
            </a:r>
            <a:r>
              <a:rPr lang="en-US" altLang="zh-CN" sz="24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…</a:t>
            </a:r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809D9-E9A3-2941-B4B6-4613DE527C86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100"/>
            <a:ext cx="9144000" cy="39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67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229600" cy="864096"/>
          </a:xfrm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  <a:defRPr/>
            </a:pPr>
            <a:r>
              <a:rPr lang="en-US" altLang="zh-CN" sz="240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4.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 第三方监控平台</a:t>
            </a:r>
            <a:endParaRPr kumimoji="1" lang="en-US" altLang="zh-CN" sz="240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809D9-E9A3-2941-B4B6-4613DE527C86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96752"/>
            <a:ext cx="8604448" cy="4631236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23528" y="5877272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200000"/>
              </a:lnSpc>
              <a:defRPr/>
            </a:pPr>
            <a:r>
              <a:rPr lang="en-US" altLang="zh-CN" sz="240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http://</a:t>
            </a:r>
            <a:r>
              <a:rPr lang="en-US" altLang="zh-CN" sz="2400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demo.tingyun.com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lang="en-US" altLang="zh-CN" sz="2400" dirty="0" err="1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mobileApp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/7154/overview</a:t>
            </a:r>
          </a:p>
        </p:txBody>
      </p:sp>
    </p:spTree>
    <p:extLst>
      <p:ext uri="{BB962C8B-B14F-4D97-AF65-F5344CB8AC3E}">
        <p14:creationId xmlns:p14="http://schemas.microsoft.com/office/powerpoint/2010/main" val="172089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395536" y="764704"/>
            <a:ext cx="8280400" cy="439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资损防控：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dirty="0" smtClean="0">
                <a:latin typeface="微软雅黑"/>
                <a:ea typeface="微软雅黑"/>
                <a:cs typeface="微软雅黑"/>
                <a:sym typeface="Wingdings"/>
              </a:rPr>
              <a:t>资损防控白皮书</a:t>
            </a:r>
            <a:r>
              <a:rPr lang="en-US" altLang="zh-CN" dirty="0" smtClean="0">
                <a:latin typeface="微软雅黑"/>
                <a:ea typeface="微软雅黑"/>
                <a:cs typeface="微软雅黑"/>
                <a:sym typeface="Wingdings"/>
              </a:rPr>
              <a:t>: (</a:t>
            </a:r>
            <a:r>
              <a:rPr lang="zh-CN" altLang="en-US" dirty="0" smtClean="0">
                <a:latin typeface="微软雅黑"/>
                <a:ea typeface="微软雅黑"/>
                <a:cs typeface="微软雅黑"/>
                <a:sym typeface="Wingdings"/>
              </a:rPr>
              <a:t>开发规范</a:t>
            </a:r>
            <a:r>
              <a:rPr lang="en-US" altLang="zh-CN" dirty="0" smtClean="0">
                <a:latin typeface="微软雅黑"/>
                <a:ea typeface="微软雅黑"/>
                <a:cs typeface="微软雅黑"/>
                <a:sym typeface="Wingdings"/>
              </a:rPr>
              <a:t>+</a:t>
            </a:r>
            <a:r>
              <a:rPr lang="zh-CN" altLang="en-US" dirty="0" smtClean="0">
                <a:latin typeface="微软雅黑"/>
                <a:ea typeface="微软雅黑"/>
                <a:cs typeface="微软雅黑"/>
                <a:sym typeface="Wingdings"/>
              </a:rPr>
              <a:t>测试场景，专项培训</a:t>
            </a:r>
            <a:r>
              <a:rPr lang="en-US" altLang="zh-CN" dirty="0" smtClean="0">
                <a:latin typeface="微软雅黑"/>
                <a:ea typeface="微软雅黑"/>
                <a:cs typeface="微软雅黑"/>
                <a:sym typeface="Wingdings"/>
              </a:rPr>
              <a:t>)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00050" lvl="1" indent="0">
              <a:lnSpc>
                <a:spcPct val="130000"/>
              </a:lnSpc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幂等，分布式数据，并发，防篡改，数据准确性，重试机制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…</a:t>
            </a:r>
          </a:p>
          <a:p>
            <a:pPr marL="400050" lvl="1" indent="0">
              <a:lnSpc>
                <a:spcPct val="130000"/>
              </a:lnSpc>
            </a:pP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准实时核对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T+1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核对平台以及持续运营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endParaRPr lang="en-US" altLang="zh-CN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54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34722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395536" y="764704"/>
            <a:ext cx="8280400" cy="343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其他常见重要技术方案：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r>
              <a:rPr lang="zh-CN" altLang="zh-CN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.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降级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(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商品详情页的例子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)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、容错（外部依赖）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2.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SLA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限流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3.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线上压测的设计支持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r>
              <a:rPr lang="zh-CN" altLang="zh-CN" dirty="0" smtClean="0">
                <a:latin typeface="微软雅黑"/>
                <a:ea typeface="微软雅黑"/>
                <a:cs typeface="微软雅黑"/>
              </a:rPr>
              <a:t>4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.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 多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IDC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部署（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set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化部署，单地多机房，异地多机房，实时切换）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endParaRPr lang="en-US" altLang="zh-CN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55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7785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0" y="2349500"/>
            <a:ext cx="9180512" cy="105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zh-CN" altLang="zh-CN" sz="4400" dirty="0">
                <a:latin typeface="微软雅黑"/>
                <a:ea typeface="微软雅黑"/>
                <a:cs typeface="微软雅黑"/>
              </a:rPr>
              <a:t>6</a:t>
            </a:r>
            <a:r>
              <a:rPr lang="en-US" altLang="zh-CN" sz="4400" dirty="0" smtClean="0">
                <a:latin typeface="微软雅黑"/>
                <a:ea typeface="微软雅黑"/>
                <a:cs typeface="微软雅黑"/>
              </a:rPr>
              <a:t>.</a:t>
            </a:r>
            <a:r>
              <a:rPr lang="zh-CN" altLang="en-US" sz="4400" dirty="0" smtClean="0">
                <a:latin typeface="微软雅黑"/>
                <a:ea typeface="微软雅黑"/>
                <a:cs typeface="微软雅黑"/>
              </a:rPr>
              <a:t> 关于团队和个人成长</a:t>
            </a:r>
            <a:endParaRPr lang="en-US" altLang="zh-CN" sz="4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56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108756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855546" y="2780928"/>
            <a:ext cx="8280400" cy="151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我没有答案，只有一些思考</a:t>
            </a:r>
            <a:r>
              <a:rPr lang="en-US" altLang="zh-CN" dirty="0" smtClean="0">
                <a:latin typeface="微软雅黑"/>
                <a:ea typeface="微软雅黑"/>
                <a:cs typeface="微软雅黑"/>
              </a:rPr>
              <a:t>…</a:t>
            </a:r>
          </a:p>
          <a:p>
            <a:pPr marL="0" indent="0">
              <a:lnSpc>
                <a:spcPct val="130000"/>
              </a:lnSpc>
            </a:pP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endParaRPr lang="en-US" altLang="zh-CN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57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318992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395536" y="764704"/>
            <a:ext cx="8280400" cy="447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zh-CN" altLang="en-US" sz="2000" b="1" dirty="0" smtClean="0">
                <a:latin typeface="微软雅黑"/>
                <a:ea typeface="微软雅黑"/>
                <a:cs typeface="微软雅黑"/>
              </a:rPr>
              <a:t>“多项目</a:t>
            </a:r>
            <a:r>
              <a:rPr lang="zh-CN" altLang="en-US" sz="2000" b="1" dirty="0">
                <a:latin typeface="微软雅黑"/>
                <a:ea typeface="微软雅黑"/>
                <a:cs typeface="微软雅黑"/>
              </a:rPr>
              <a:t>版本并行测试，项目质量支持占用太多时间（包括连续加班</a:t>
            </a:r>
            <a:r>
              <a:rPr lang="zh-CN" altLang="en-US" sz="2000" b="1" dirty="0" smtClean="0">
                <a:latin typeface="微软雅黑"/>
                <a:ea typeface="微软雅黑"/>
                <a:cs typeface="微软雅黑"/>
              </a:rPr>
              <a:t>）”</a:t>
            </a:r>
            <a:endParaRPr lang="en-US" altLang="zh-CN" sz="2000" b="1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Q: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　时间去哪儿了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?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 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需求评审？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测试设计？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测试用例？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用例执行？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Bug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提交？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回归测试？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Bug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验证？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专项测试？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用户问题跟进？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58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401923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395536" y="764704"/>
            <a:ext cx="8280400" cy="4878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“测试这个职业能否从事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十年甚至终生？是否最后一定要转岗？测试最终的方向在哪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？”</a:t>
            </a:r>
            <a:endParaRPr lang="zh-CN" altLang="en-US" sz="2000" dirty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“国内的现状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，在很多企业中，开发比测试更受到老板的重视，待遇水平的差距就是最直接的提现？怎么看这个现状？我们测试如何才能更加受到重视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？”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几个思考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:</a:t>
            </a:r>
          </a:p>
          <a:p>
            <a:pPr>
              <a:lnSpc>
                <a:spcPct val="130000"/>
              </a:lnSpc>
              <a:buFontTx/>
              <a:buChar char="-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我为什么值这么多？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怎么做才更有价值？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什么是这个职业的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成功？业界可见的天花板在哪里？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不能干下去的原因是什么？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你想不想？一些例子，还在的，转型的。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59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126865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052736"/>
            <a:ext cx="7859216" cy="452596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Q: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我们多久发布一次？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	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网站，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App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，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ERP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Q: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谁来做线上系统的发布？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buNone/>
            </a:pPr>
            <a:r>
              <a:rPr kumimoji="1" lang="zh-CN" altLang="zh-CN" dirty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     开发，测试，运维，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SCM</a:t>
            </a:r>
          </a:p>
          <a:p>
            <a:pPr marL="0" indent="0">
              <a:buNone/>
            </a:pP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809D9-E9A3-2941-B4B6-4613DE527C86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8108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467544" y="2204864"/>
            <a:ext cx="8280400" cy="247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400050" lvl="1" indent="0" algn="ctr">
              <a:lnSpc>
                <a:spcPct val="130000"/>
              </a:lnSpc>
            </a:pPr>
            <a:r>
              <a:rPr lang="zh-CN" altLang="en-US" sz="4000" dirty="0" smtClean="0">
                <a:latin typeface="微软雅黑"/>
                <a:ea typeface="微软雅黑"/>
                <a:cs typeface="微软雅黑"/>
              </a:rPr>
              <a:t>小公司 </a:t>
            </a:r>
            <a:r>
              <a:rPr lang="en-US" altLang="zh-CN" sz="4000" dirty="0" err="1" smtClean="0">
                <a:latin typeface="微软雅黑"/>
                <a:ea typeface="微软雅黑"/>
                <a:cs typeface="微软雅黑"/>
              </a:rPr>
              <a:t>vs</a:t>
            </a:r>
            <a:r>
              <a:rPr lang="zh-CN" altLang="en-US" sz="4000" dirty="0" smtClean="0">
                <a:latin typeface="微软雅黑"/>
                <a:ea typeface="微软雅黑"/>
                <a:cs typeface="微软雅黑"/>
              </a:rPr>
              <a:t> 大公司</a:t>
            </a:r>
            <a:endParaRPr lang="en-US" altLang="zh-CN" sz="40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  <a:buFontTx/>
              <a:buChar char="-"/>
            </a:pP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  <a:buFontTx/>
              <a:buChar char="-"/>
            </a:pP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endParaRPr lang="en-US" altLang="zh-CN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60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336796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331640" y="1988840"/>
            <a:ext cx="7416304" cy="39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zh-CN" altLang="en-US" sz="3200" dirty="0" smtClean="0">
                <a:latin typeface="微软雅黑"/>
                <a:ea typeface="微软雅黑"/>
                <a:cs typeface="微软雅黑"/>
              </a:rPr>
              <a:t>大公司都是从小公司长起来的</a:t>
            </a:r>
            <a:r>
              <a:rPr lang="en-US" altLang="zh-CN" sz="3200" dirty="0" smtClean="0">
                <a:latin typeface="微软雅黑"/>
                <a:ea typeface="微软雅黑"/>
                <a:cs typeface="微软雅黑"/>
              </a:rPr>
              <a:t>…</a:t>
            </a:r>
          </a:p>
          <a:p>
            <a:pPr marL="0" indent="0">
              <a:lnSpc>
                <a:spcPct val="130000"/>
              </a:lnSpc>
            </a:pPr>
            <a:endParaRPr lang="en-US" altLang="zh-CN" sz="3200" dirty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r>
              <a:rPr lang="zh-CN" altLang="en-US" sz="3200" dirty="0" smtClean="0">
                <a:latin typeface="微软雅黑"/>
                <a:ea typeface="微软雅黑"/>
                <a:cs typeface="微软雅黑"/>
              </a:rPr>
              <a:t>有一群让人羡慕的人叫“老员工”！</a:t>
            </a:r>
            <a:endParaRPr lang="en-US" altLang="zh-CN" sz="32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  <a:buFontTx/>
              <a:buChar char="-"/>
            </a:pPr>
            <a:endParaRPr lang="en-US" altLang="zh-CN" sz="32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endParaRPr lang="en-US" altLang="zh-CN" sz="32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endParaRPr lang="en-US" altLang="zh-CN" sz="3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61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49065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467544" y="980728"/>
            <a:ext cx="8280400" cy="514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关于小公司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充分了解我们公司，产品，业务，人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分工和机会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有些人从来没有去过大公司，比如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BAT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的创始人们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…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不要迷信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BAT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：没有那么高大上，也没有无坚不摧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Open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Source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极大的降低了门槛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50000"/>
              </a:lnSpc>
            </a:pP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50000"/>
              </a:lnSpc>
            </a:pPr>
            <a:endParaRPr lang="en-US" altLang="zh-CN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62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330325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0"/>
            <a:ext cx="7170101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0192" y="6165304"/>
            <a:ext cx="1728192" cy="364902"/>
          </a:xfrm>
        </p:spPr>
        <p:txBody>
          <a:bodyPr>
            <a:noAutofit/>
          </a:bodyPr>
          <a:lstStyle/>
          <a:p>
            <a:pPr algn="l"/>
            <a:r>
              <a:rPr kumimoji="1" lang="en-US" altLang="zh-CN" sz="2800" dirty="0" err="1"/>
              <a:t>S</a:t>
            </a:r>
            <a:r>
              <a:rPr kumimoji="1" lang="en-US" altLang="zh-CN" sz="2800" dirty="0" err="1" smtClean="0"/>
              <a:t>uperCell</a:t>
            </a:r>
            <a:endParaRPr kumimoji="1" lang="zh-CN" altLang="en-US" sz="2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809D9-E9A3-2941-B4B6-4613DE527C86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9857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395536" y="764704"/>
            <a:ext cx="8280400" cy="5278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zh-CN" altLang="en-US" sz="2000" b="1" dirty="0" smtClean="0">
                <a:latin typeface="微软雅黑"/>
                <a:ea typeface="微软雅黑"/>
                <a:cs typeface="微软雅黑"/>
              </a:rPr>
              <a:t>业务</a:t>
            </a:r>
            <a:r>
              <a:rPr lang="zh-CN" altLang="zh-CN" sz="2000" b="1" dirty="0" smtClean="0">
                <a:latin typeface="微软雅黑"/>
                <a:ea typeface="微软雅黑"/>
                <a:cs typeface="微软雅黑"/>
              </a:rPr>
              <a:t>&amp;</a:t>
            </a:r>
            <a:r>
              <a:rPr lang="zh-CN" altLang="en-US" sz="2000" b="1" dirty="0" smtClean="0">
                <a:latin typeface="微软雅黑"/>
                <a:ea typeface="微软雅黑"/>
                <a:cs typeface="微软雅黑"/>
              </a:rPr>
              <a:t>技术</a:t>
            </a:r>
            <a:endParaRPr lang="en-US" altLang="zh-CN" sz="2000" b="1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跟业务一起成长，被业务逼着成长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作为工程师，背书的是你的作品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457200" indent="-457200">
              <a:lnSpc>
                <a:spcPct val="130000"/>
              </a:lnSpc>
              <a:buAutoNum type="arabicPeriod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预测下未来，往前走一步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一些例子：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业务要求一天开户，自动签约，一天结算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…</a:t>
            </a:r>
          </a:p>
          <a:p>
            <a:pPr>
              <a:lnSpc>
                <a:spcPct val="130000"/>
              </a:lnSpc>
              <a:buFontTx/>
              <a:buChar char="-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如何更快支持新业务？可配置化，产品化，平台化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…</a:t>
            </a:r>
          </a:p>
          <a:p>
            <a:pPr>
              <a:lnSpc>
                <a:spcPct val="130000"/>
              </a:lnSpc>
              <a:buFontTx/>
              <a:buChar char="-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为什么要做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AB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Test</a:t>
            </a:r>
          </a:p>
          <a:p>
            <a:pPr>
              <a:lnSpc>
                <a:spcPct val="130000"/>
              </a:lnSpc>
              <a:buFontTx/>
              <a:buChar char="-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灰度，降级，限流也是业务到一定规模带来技术产物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30000"/>
              </a:lnSpc>
              <a:buFontTx/>
              <a:buChar char="-"/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如果一次发布</a:t>
            </a:r>
            <a:r>
              <a:rPr lang="zh-CN" altLang="zh-CN" sz="2000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000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台机器？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endParaRPr lang="en-US" altLang="zh-CN" sz="2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64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330325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app_book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126064" y="404664"/>
            <a:ext cx="8982030" cy="4939771"/>
          </a:xfr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809D9-E9A3-2941-B4B6-4613DE527C86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403648" y="5580727"/>
            <a:ext cx="6768752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 algn="ctr">
              <a:lnSpc>
                <a:spcPct val="130000"/>
              </a:lnSpc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过往无线经验的一个小结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endParaRPr lang="en-US" altLang="zh-CN" sz="2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412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395536" y="764704"/>
            <a:ext cx="8280400" cy="5678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推荐读物：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r>
              <a:rPr lang="zh-CN" altLang="zh-CN" sz="2000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.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 结网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@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改变世界的互联网产品经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理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2.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Rework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：重来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r>
              <a:rPr lang="zh-CN" altLang="zh-CN" sz="2000" dirty="0" smtClean="0">
                <a:latin typeface="微软雅黑"/>
                <a:ea typeface="微软雅黑"/>
                <a:cs typeface="微软雅黑"/>
              </a:rPr>
              <a:t>3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.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 黑客与画家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r>
              <a:rPr lang="zh-CN" altLang="zh-CN" sz="2000" dirty="0">
                <a:latin typeface="微软雅黑"/>
                <a:ea typeface="微软雅黑"/>
                <a:cs typeface="微软雅黑"/>
              </a:rPr>
              <a:t>4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.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 参与感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r>
              <a:rPr lang="zh-CN" altLang="zh-CN" sz="2000" dirty="0" smtClean="0">
                <a:latin typeface="微软雅黑"/>
                <a:ea typeface="微软雅黑"/>
                <a:cs typeface="微软雅黑"/>
              </a:rPr>
              <a:t>5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.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 需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求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: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缔造伟大商业传奇的根本力量 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r>
              <a:rPr lang="zh-CN" altLang="zh-CN" sz="2000" dirty="0">
                <a:latin typeface="微软雅黑"/>
                <a:ea typeface="微软雅黑"/>
                <a:cs typeface="微软雅黑"/>
              </a:rPr>
              <a:t>6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.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How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Google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Tests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Software</a:t>
            </a:r>
          </a:p>
          <a:p>
            <a:pPr marL="0" indent="0">
              <a:lnSpc>
                <a:spcPct val="130000"/>
              </a:lnSpc>
            </a:pPr>
            <a:r>
              <a:rPr lang="zh-CN" altLang="zh-CN" sz="2000" dirty="0">
                <a:latin typeface="微软雅黑"/>
                <a:ea typeface="微软雅黑"/>
                <a:cs typeface="微软雅黑"/>
              </a:rPr>
              <a:t>7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.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 大教堂与集市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8.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 联盟 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互联网时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代的人才变革</a:t>
            </a:r>
            <a:endParaRPr lang="en-US" altLang="zh-CN" sz="2000" dirty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r>
              <a:rPr lang="zh-CN" altLang="zh-CN" sz="2000" dirty="0" smtClean="0">
                <a:latin typeface="微软雅黑"/>
                <a:ea typeface="微软雅黑"/>
                <a:cs typeface="微软雅黑"/>
              </a:rPr>
              <a:t>9</a:t>
            </a: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.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 知乎金融选修课 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金钱有术</a:t>
            </a:r>
          </a:p>
          <a:p>
            <a:pPr marL="0" indent="0">
              <a:lnSpc>
                <a:spcPct val="130000"/>
              </a:lnSpc>
            </a:pP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10.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 从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0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到</a:t>
            </a:r>
            <a:r>
              <a:rPr lang="en-US" altLang="zh-CN" sz="2000" dirty="0">
                <a:latin typeface="微软雅黑"/>
                <a:ea typeface="微软雅黑"/>
                <a:cs typeface="微软雅黑"/>
              </a:rPr>
              <a:t>1 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开启商业与未来的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秘密</a:t>
            </a: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r>
              <a:rPr lang="en-US" altLang="zh-CN" sz="2000" dirty="0" smtClean="0">
                <a:latin typeface="微软雅黑"/>
                <a:ea typeface="微软雅黑"/>
                <a:cs typeface="微软雅黑"/>
              </a:rPr>
              <a:t>11.</a:t>
            </a:r>
            <a:r>
              <a:rPr lang="zh-CN" altLang="en-US" sz="2000" dirty="0" smtClean="0">
                <a:latin typeface="微软雅黑"/>
                <a:ea typeface="微软雅黑"/>
                <a:cs typeface="微软雅黑"/>
              </a:rPr>
              <a:t> 周鸿祎自述 </a:t>
            </a:r>
            <a:r>
              <a:rPr lang="zh-CN" altLang="en-US" sz="2000" dirty="0">
                <a:latin typeface="微软雅黑"/>
                <a:ea typeface="微软雅黑"/>
                <a:cs typeface="微软雅黑"/>
              </a:rPr>
              <a:t>我的互联网方法论</a:t>
            </a:r>
          </a:p>
          <a:p>
            <a:pPr marL="0" indent="0">
              <a:lnSpc>
                <a:spcPct val="130000"/>
              </a:lnSpc>
            </a:pP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  <a:p>
            <a:pPr marL="0" indent="0">
              <a:lnSpc>
                <a:spcPct val="130000"/>
              </a:lnSpc>
            </a:pPr>
            <a:endParaRPr lang="en-US" altLang="zh-CN" sz="20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66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171252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809D9-E9A3-2941-B4B6-4613DE527C86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492896"/>
            <a:ext cx="8229600" cy="14401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6000" dirty="0" smtClean="0">
                <a:latin typeface="微软雅黑"/>
                <a:ea typeface="微软雅黑"/>
                <a:cs typeface="微软雅黑"/>
              </a:rPr>
              <a:t>Q</a:t>
            </a:r>
            <a:r>
              <a:rPr kumimoji="1" lang="en-US" altLang="zh-CN" sz="4000" dirty="0" smtClean="0">
                <a:latin typeface="微软雅黑"/>
                <a:ea typeface="微软雅黑"/>
                <a:cs typeface="微软雅黑"/>
              </a:rPr>
              <a:t>&amp;</a:t>
            </a:r>
            <a:r>
              <a:rPr kumimoji="1" lang="en-US" altLang="zh-CN" sz="6000" dirty="0" smtClean="0">
                <a:latin typeface="微软雅黑"/>
                <a:ea typeface="微软雅黑"/>
                <a:cs typeface="微软雅黑"/>
              </a:rPr>
              <a:t>A</a:t>
            </a:r>
            <a:endParaRPr kumimoji="1" lang="zh-CN" altLang="en-US" sz="60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3210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0809D9-E9A3-2941-B4B6-4613DE527C86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5" name="内容占位符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53" r="-3953"/>
          <a:stretch>
            <a:fillRect/>
          </a:stretch>
        </p:blipFill>
        <p:spPr>
          <a:xfrm>
            <a:off x="0" y="908720"/>
            <a:ext cx="9180512" cy="5328592"/>
          </a:xfrm>
          <a:prstGeom prst="rect">
            <a:avLst/>
          </a:prstGeom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0" y="0"/>
            <a:ext cx="4860032" cy="70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   单次迭代流程</a:t>
            </a:r>
            <a:endParaRPr lang="en-US" altLang="zh-CN" sz="28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84322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395536" y="836712"/>
            <a:ext cx="8280400" cy="384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小结：</a:t>
            </a:r>
            <a:endParaRPr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流程取决于：我们想要什么，重点关注什么？不太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care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名字叫法。</a:t>
            </a:r>
            <a:endParaRPr lang="en-US" altLang="zh-CN" sz="28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并行，特性小组（产品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+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开发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+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测试）</a:t>
            </a:r>
            <a:endParaRPr lang="en-US" altLang="zh-CN" sz="28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zh-CN" altLang="en-US" sz="28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多版本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overlap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，需求池，动态调整</a:t>
            </a:r>
            <a:endParaRPr lang="en-US" altLang="zh-CN" sz="2800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400050" lvl="1" indent="0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开发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3.1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，评审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3.2</a:t>
            </a:r>
            <a:r>
              <a:rPr lang="zh-CN" altLang="en-US" sz="28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，规划</a:t>
            </a:r>
            <a:r>
              <a:rPr lang="en-US" altLang="zh-CN" sz="2800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3.3</a:t>
            </a: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8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9965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395536" y="836712"/>
            <a:ext cx="8280400" cy="399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marL="0" indent="0">
              <a:lnSpc>
                <a:spcPct val="130000"/>
              </a:lnSpc>
            </a:pP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为什么必须快速迭代？</a:t>
            </a:r>
            <a:endParaRPr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让业务跑起来，活下去 （</a:t>
            </a:r>
            <a:r>
              <a:rPr lang="en-US" altLang="zh-CN" sz="2800" dirty="0" smtClean="0">
                <a:latin typeface="微软雅黑"/>
                <a:ea typeface="微软雅黑"/>
                <a:cs typeface="微软雅黑"/>
              </a:rPr>
              <a:t>P0</a:t>
            </a: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）</a:t>
            </a:r>
            <a:endParaRPr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一切业务都有时间窗口</a:t>
            </a:r>
            <a:r>
              <a:rPr lang="zh-CN" altLang="en-US" sz="2800" dirty="0">
                <a:latin typeface="微软雅黑"/>
                <a:ea typeface="微软雅黑"/>
                <a:cs typeface="微软雅黑"/>
              </a:rPr>
              <a:t>（</a:t>
            </a: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他们都很拼）</a:t>
            </a:r>
            <a:endParaRPr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人力总是有限，一次只能做那么多</a:t>
            </a:r>
            <a:endParaRPr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没有人知道新业务放出去之后会如何？快速实错</a:t>
            </a:r>
            <a:endParaRPr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反馈，闭环</a:t>
            </a:r>
            <a:endParaRPr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pPr marL="514350" indent="-514350">
              <a:lnSpc>
                <a:spcPct val="130000"/>
              </a:lnSpc>
              <a:buAutoNum type="arabicPeriod"/>
            </a:pP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发布和修改成本如何？</a:t>
            </a:r>
            <a:endParaRPr lang="en-US" altLang="zh-CN" sz="28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7412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92C9541-2F21-DC4C-B357-0516DB5E92E2}" type="slidenum">
              <a:rPr kumimoji="0" lang="en-US" altLang="zh-CN" sz="1400"/>
              <a:pPr/>
              <a:t>9</a:t>
            </a:fld>
            <a:endParaRPr kumimoji="0"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392994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10809</TotalTime>
  <Words>1227</Words>
  <Application>Microsoft Macintosh PowerPoint</Application>
  <PresentationFormat>全屏显示(4:3)</PresentationFormat>
  <Paragraphs>335</Paragraphs>
  <Slides>67</Slides>
  <Notes>14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6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开发自测</vt:lpstr>
      <vt:lpstr>开发自测-手工测试</vt:lpstr>
      <vt:lpstr>设计走查</vt:lpstr>
      <vt:lpstr>产品走查</vt:lpstr>
      <vt:lpstr>测试用例：传统方式&amp;Xmind</vt:lpstr>
      <vt:lpstr>测试进度报告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 App内部的埋点和汇总上报：运营数据，异常日志…</vt:lpstr>
      <vt:lpstr>3. 舆情监控：论坛、微博、AppStore、App内建反馈…</vt:lpstr>
      <vt:lpstr>4. 第三方监控平台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SuperCell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用运营的思路来做无线产品测试 </dc:title>
  <dc:subject/>
  <dc:creator>rickyqiu</dc:creator>
  <cp:keywords/>
  <dc:description/>
  <cp:lastModifiedBy>youshan qiu</cp:lastModifiedBy>
  <cp:revision>809</cp:revision>
  <dcterms:created xsi:type="dcterms:W3CDTF">2013-04-22T06:54:50Z</dcterms:created>
  <dcterms:modified xsi:type="dcterms:W3CDTF">2015-09-22T07:19:58Z</dcterms:modified>
  <cp:category/>
</cp:coreProperties>
</file>